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59" r:id="rId3"/>
    <p:sldId id="713" r:id="rId4"/>
    <p:sldId id="979" r:id="rId5"/>
    <p:sldId id="1016" r:id="rId6"/>
    <p:sldId id="1023" r:id="rId7"/>
    <p:sldId id="1003" r:id="rId8"/>
    <p:sldId id="1024" r:id="rId9"/>
    <p:sldId id="1006" r:id="rId10"/>
    <p:sldId id="998" r:id="rId11"/>
    <p:sldId id="999" r:id="rId12"/>
    <p:sldId id="1000" r:id="rId13"/>
    <p:sldId id="1005" r:id="rId14"/>
    <p:sldId id="1017" r:id="rId15"/>
    <p:sldId id="1007" r:id="rId16"/>
    <p:sldId id="1008" r:id="rId17"/>
    <p:sldId id="1009" r:id="rId18"/>
    <p:sldId id="1010" r:id="rId19"/>
    <p:sldId id="1011" r:id="rId20"/>
    <p:sldId id="1012" r:id="rId21"/>
    <p:sldId id="1013" r:id="rId22"/>
    <p:sldId id="1014" r:id="rId23"/>
    <p:sldId id="1015" r:id="rId24"/>
    <p:sldId id="994" r:id="rId25"/>
    <p:sldId id="995" r:id="rId26"/>
    <p:sldId id="1018" r:id="rId27"/>
    <p:sldId id="1019" r:id="rId28"/>
    <p:sldId id="1020" r:id="rId29"/>
    <p:sldId id="1021" r:id="rId30"/>
    <p:sldId id="1004" r:id="rId31"/>
    <p:sldId id="1037" r:id="rId32"/>
    <p:sldId id="1001" r:id="rId33"/>
    <p:sldId id="1002" r:id="rId34"/>
    <p:sldId id="1038" r:id="rId35"/>
    <p:sldId id="1039" r:id="rId36"/>
    <p:sldId id="1040" r:id="rId37"/>
    <p:sldId id="1041" r:id="rId38"/>
    <p:sldId id="1042" r:id="rId39"/>
    <p:sldId id="1043" r:id="rId40"/>
    <p:sldId id="1044" r:id="rId41"/>
    <p:sldId id="104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5"/>
    <p:restoredTop sz="94708"/>
  </p:normalViewPr>
  <p:slideViewPr>
    <p:cSldViewPr snapToGrid="0" snapToObjects="1">
      <p:cViewPr>
        <p:scale>
          <a:sx n="100" d="100"/>
          <a:sy n="100" d="100"/>
        </p:scale>
        <p:origin x="88"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3/27/19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3/27/19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D881AAFF-1056-A240-9DC6-D6DD43627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D36931B-23F7-AB48-B403-60F92A00A02F}"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28674" name="Rectangle 2">
            <a:extLst>
              <a:ext uri="{FF2B5EF4-FFF2-40B4-BE49-F238E27FC236}">
                <a16:creationId xmlns:a16="http://schemas.microsoft.com/office/drawing/2014/main" id="{EDCA6A50-868B-024C-A893-54E6CF70E76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754E3E49-4005-D04B-BA33-CCEFBC3F44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42006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2742669-1E04-5647-AA17-E5550812E8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EE7FCE2-4C3E-5147-B80C-90B85DAEC432}"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E39A5533-B3E9-C040-893A-8CEE3BC92D5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0DB95C39-25C4-0A45-AD10-41F700B693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572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9AF0AC51-4E8C-3B44-B58D-903A88B77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592A052-37A3-1E42-8EF1-537933649A06}"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33794" name="Rectangle 2">
            <a:extLst>
              <a:ext uri="{FF2B5EF4-FFF2-40B4-BE49-F238E27FC236}">
                <a16:creationId xmlns:a16="http://schemas.microsoft.com/office/drawing/2014/main" id="{349F6DBB-EB81-D447-9851-3C7083F1928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C21571E1-AEBF-1145-ADCE-D366E21CAF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15-22 </a:t>
            </a:r>
            <a:r>
              <a:rPr lang="en-US" altLang="en-US"/>
              <a:t>A comparison of the 18 exons making up the gene encoding the LDL receptor protein. The exons are organized into five functional domains and one signal sequence.</a:t>
            </a:r>
            <a:endParaRPr lang="en-GB" altLang="en-US"/>
          </a:p>
        </p:txBody>
      </p:sp>
    </p:spTree>
    <p:extLst>
      <p:ext uri="{BB962C8B-B14F-4D97-AF65-F5344CB8AC3E}">
        <p14:creationId xmlns:p14="http://schemas.microsoft.com/office/powerpoint/2010/main" val="81765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3/27/19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Exon_shuffling#Histor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Heat_shock_prote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Target_pepti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osttranslational_modific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25</a:t>
            </a:r>
            <a:br>
              <a:rPr lang="en-US" dirty="0"/>
            </a:br>
            <a:r>
              <a:rPr lang="en-US" dirty="0"/>
              <a:t>March 27th,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AB1EAAB-BA91-2F4D-98B1-4DEB3B12ABCF}"/>
              </a:ext>
            </a:extLst>
          </p:cNvPr>
          <p:cNvSpPr>
            <a:spLocks noGrp="1"/>
          </p:cNvSpPr>
          <p:nvPr>
            <p:ph type="title"/>
          </p:nvPr>
        </p:nvSpPr>
        <p:spPr/>
        <p:txBody>
          <a:bodyPr/>
          <a:lstStyle/>
          <a:p>
            <a:endParaRPr lang="en-US" altLang="en-US"/>
          </a:p>
        </p:txBody>
      </p:sp>
      <p:sp>
        <p:nvSpPr>
          <p:cNvPr id="20482" name="Content Placeholder 2">
            <a:extLst>
              <a:ext uri="{FF2B5EF4-FFF2-40B4-BE49-F238E27FC236}">
                <a16:creationId xmlns:a16="http://schemas.microsoft.com/office/drawing/2014/main" id="{CA0EEBF9-75D7-6D4C-A763-68060EB8503C}"/>
              </a:ext>
            </a:extLst>
          </p:cNvPr>
          <p:cNvSpPr>
            <a:spLocks noGrp="1"/>
          </p:cNvSpPr>
          <p:nvPr>
            <p:ph idx="1"/>
          </p:nvPr>
        </p:nvSpPr>
        <p:spPr/>
        <p:txBody>
          <a:bodyPr/>
          <a:lstStyle/>
          <a:p>
            <a:r>
              <a:rPr lang="en-US" altLang="en-US" dirty="0"/>
              <a:t>Let’s not lose sight of how amino acid sequence affects protein folding and how protein folding affects protein function…</a:t>
            </a:r>
          </a:p>
          <a:p>
            <a:endParaRPr lang="en-US" altLang="en-US" dirty="0"/>
          </a:p>
          <a:p>
            <a:r>
              <a:rPr lang="en-US" altLang="en-US" dirty="0"/>
              <a:t>Protein structure DETERMINES what the protein does.  Failure to fold correctly or to be properly modified, mean the protein does not work.</a:t>
            </a:r>
          </a:p>
        </p:txBody>
      </p:sp>
    </p:spTree>
    <p:extLst>
      <p:ext uri="{BB962C8B-B14F-4D97-AF65-F5344CB8AC3E}">
        <p14:creationId xmlns:p14="http://schemas.microsoft.com/office/powerpoint/2010/main" val="322127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8D562164-D609-5A45-A892-F5F408EE56B7}"/>
              </a:ext>
            </a:extLst>
          </p:cNvPr>
          <p:cNvSpPr>
            <a:spLocks noGrp="1"/>
          </p:cNvSpPr>
          <p:nvPr>
            <p:ph type="title"/>
          </p:nvPr>
        </p:nvSpPr>
        <p:spPr/>
        <p:txBody>
          <a:bodyPr/>
          <a:lstStyle/>
          <a:p>
            <a:endParaRPr lang="en-US" altLang="en-US"/>
          </a:p>
        </p:txBody>
      </p:sp>
      <p:sp>
        <p:nvSpPr>
          <p:cNvPr id="21506" name="Content Placeholder 2">
            <a:extLst>
              <a:ext uri="{FF2B5EF4-FFF2-40B4-BE49-F238E27FC236}">
                <a16:creationId xmlns:a16="http://schemas.microsoft.com/office/drawing/2014/main" id="{321AD0B4-6C0A-6C4C-8148-77960C01D3A3}"/>
              </a:ext>
            </a:extLst>
          </p:cNvPr>
          <p:cNvSpPr>
            <a:spLocks noGrp="1"/>
          </p:cNvSpPr>
          <p:nvPr>
            <p:ph idx="1"/>
          </p:nvPr>
        </p:nvSpPr>
        <p:spPr/>
        <p:txBody>
          <a:bodyPr/>
          <a:lstStyle/>
          <a:p>
            <a:r>
              <a:rPr lang="en-US" altLang="en-US"/>
              <a:t>For example, enzymes which don’t fold properly will likely have modified active site shape and will not bind properly to their substrate(s).  </a:t>
            </a:r>
          </a:p>
          <a:p>
            <a:endParaRPr lang="en-US" altLang="en-US"/>
          </a:p>
          <a:p>
            <a:r>
              <a:rPr lang="en-US" altLang="en-US"/>
              <a:t>If the enzyme is essential to the cell’s function, the cell will likely die.  At the very least, the cell will be useless to the organism.</a:t>
            </a:r>
          </a:p>
        </p:txBody>
      </p:sp>
    </p:spTree>
    <p:extLst>
      <p:ext uri="{BB962C8B-B14F-4D97-AF65-F5344CB8AC3E}">
        <p14:creationId xmlns:p14="http://schemas.microsoft.com/office/powerpoint/2010/main" val="146547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DE91E735-E4D4-CC4D-99B3-84AD1738194E}"/>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A52C379C-84D1-B440-B5E1-511CE163BD19}"/>
              </a:ext>
            </a:extLst>
          </p:cNvPr>
          <p:cNvSpPr>
            <a:spLocks noGrp="1"/>
          </p:cNvSpPr>
          <p:nvPr>
            <p:ph idx="1"/>
          </p:nvPr>
        </p:nvSpPr>
        <p:spPr/>
        <p:txBody>
          <a:bodyPr/>
          <a:lstStyle/>
          <a:p>
            <a:r>
              <a:rPr lang="en-US" altLang="en-US"/>
              <a:t>In some cases, misfolded proteins are more than useless—they can be dangerous.</a:t>
            </a:r>
          </a:p>
          <a:p>
            <a:endParaRPr lang="en-US" altLang="en-US"/>
          </a:p>
          <a:p>
            <a:r>
              <a:rPr lang="en-US" altLang="en-US"/>
              <a:t>Neurodegenerative diseases like Alzheimer and,  mad cow and Creutzfeldt-Jakob disease (the human version of mad cow disease) are the result of misfolded proteins that actually damage normal tissue.  </a:t>
            </a:r>
          </a:p>
        </p:txBody>
      </p:sp>
    </p:spTree>
    <p:extLst>
      <p:ext uri="{BB962C8B-B14F-4D97-AF65-F5344CB8AC3E}">
        <p14:creationId xmlns:p14="http://schemas.microsoft.com/office/powerpoint/2010/main" val="277246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83E990BA-FFAD-D542-9010-5D124A4B55C8}"/>
              </a:ext>
            </a:extLst>
          </p:cNvPr>
          <p:cNvSpPr>
            <a:spLocks noGrp="1"/>
          </p:cNvSpPr>
          <p:nvPr>
            <p:ph type="title"/>
          </p:nvPr>
        </p:nvSpPr>
        <p:spPr/>
        <p:txBody>
          <a:bodyPr/>
          <a:lstStyle/>
          <a:p>
            <a:endParaRPr lang="en-US" altLang="en-US"/>
          </a:p>
        </p:txBody>
      </p:sp>
      <p:sp>
        <p:nvSpPr>
          <p:cNvPr id="23554" name="Content Placeholder 2">
            <a:extLst>
              <a:ext uri="{FF2B5EF4-FFF2-40B4-BE49-F238E27FC236}">
                <a16:creationId xmlns:a16="http://schemas.microsoft.com/office/drawing/2014/main" id="{7AF34804-0F0C-7E4D-A4D2-346009243ED0}"/>
              </a:ext>
            </a:extLst>
          </p:cNvPr>
          <p:cNvSpPr>
            <a:spLocks noGrp="1"/>
          </p:cNvSpPr>
          <p:nvPr>
            <p:ph idx="1"/>
          </p:nvPr>
        </p:nvSpPr>
        <p:spPr/>
        <p:txBody>
          <a:bodyPr/>
          <a:lstStyle/>
          <a:p>
            <a:r>
              <a:rPr lang="en-US" altLang="en-US" dirty="0"/>
              <a:t>The proteins associated with mad cow disease and  CJD-- known as prions---coax other molecules of the same protein to </a:t>
            </a:r>
            <a:r>
              <a:rPr lang="en-US" altLang="en-US" dirty="0" err="1"/>
              <a:t>misfold</a:t>
            </a:r>
            <a:r>
              <a:rPr lang="en-US" altLang="en-US" dirty="0"/>
              <a:t>. </a:t>
            </a:r>
          </a:p>
          <a:p>
            <a:endParaRPr lang="en-US" altLang="en-US" dirty="0"/>
          </a:p>
          <a:p>
            <a:r>
              <a:rPr lang="en-US" altLang="en-US" dirty="0"/>
              <a:t>There is no amino acid sequence difference between the normal protein and the misfolded version. </a:t>
            </a:r>
          </a:p>
        </p:txBody>
      </p:sp>
    </p:spTree>
    <p:extLst>
      <p:ext uri="{BB962C8B-B14F-4D97-AF65-F5344CB8AC3E}">
        <p14:creationId xmlns:p14="http://schemas.microsoft.com/office/powerpoint/2010/main" val="45925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3DDB-D31B-164E-86AC-B7581B4949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52FAB6-FB5E-B740-9EFD-EB8C4B42CC1E}"/>
              </a:ext>
            </a:extLst>
          </p:cNvPr>
          <p:cNvSpPr>
            <a:spLocks noGrp="1"/>
          </p:cNvSpPr>
          <p:nvPr>
            <p:ph idx="1"/>
          </p:nvPr>
        </p:nvSpPr>
        <p:spPr/>
        <p:txBody>
          <a:bodyPr>
            <a:normAutofit lnSpcReduction="10000"/>
          </a:bodyPr>
          <a:lstStyle/>
          <a:p>
            <a:r>
              <a:rPr lang="en-US" dirty="0"/>
              <a:t>Review the translation animation---note how the nascent protein emerges from the ribosome and and sort of wiggles and interacts with itself.</a:t>
            </a:r>
          </a:p>
          <a:p>
            <a:endParaRPr lang="en-US" dirty="0"/>
          </a:p>
          <a:p>
            <a:r>
              <a:rPr lang="en-US" dirty="0"/>
              <a:t>Proteins begin folding as soon as some of the N-terminus emerges from the ribosome.  They. “try out” interactions until the most favorable conformations are made.</a:t>
            </a:r>
          </a:p>
        </p:txBody>
      </p:sp>
    </p:spTree>
    <p:extLst>
      <p:ext uri="{BB962C8B-B14F-4D97-AF65-F5344CB8AC3E}">
        <p14:creationId xmlns:p14="http://schemas.microsoft.com/office/powerpoint/2010/main" val="241683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90B82E0-9A4A-1247-9B72-479619FCFF58}"/>
              </a:ext>
            </a:extLst>
          </p:cNvPr>
          <p:cNvSpPr>
            <a:spLocks noGrp="1"/>
          </p:cNvSpPr>
          <p:nvPr>
            <p:ph type="title"/>
          </p:nvPr>
        </p:nvSpPr>
        <p:spPr/>
        <p:txBody>
          <a:bodyPr/>
          <a:lstStyle/>
          <a:p>
            <a:endParaRPr lang="en-US" altLang="en-US"/>
          </a:p>
        </p:txBody>
      </p:sp>
      <p:sp>
        <p:nvSpPr>
          <p:cNvPr id="24578" name="Content Placeholder 2">
            <a:extLst>
              <a:ext uri="{FF2B5EF4-FFF2-40B4-BE49-F238E27FC236}">
                <a16:creationId xmlns:a16="http://schemas.microsoft.com/office/drawing/2014/main" id="{B7B46281-B7B0-4845-A1E7-5772142CC2A1}"/>
              </a:ext>
            </a:extLst>
          </p:cNvPr>
          <p:cNvSpPr>
            <a:spLocks noGrp="1"/>
          </p:cNvSpPr>
          <p:nvPr>
            <p:ph idx="1"/>
          </p:nvPr>
        </p:nvSpPr>
        <p:spPr/>
        <p:txBody>
          <a:bodyPr/>
          <a:lstStyle/>
          <a:p>
            <a:r>
              <a:rPr lang="en-US" altLang="en-US"/>
              <a:t>Let’s look at amino acid structure again.  All amino acids have a common backbone structure.</a:t>
            </a:r>
          </a:p>
        </p:txBody>
      </p:sp>
      <p:pic>
        <p:nvPicPr>
          <p:cNvPr id="24579" name="Picture 3">
            <a:extLst>
              <a:ext uri="{FF2B5EF4-FFF2-40B4-BE49-F238E27FC236}">
                <a16:creationId xmlns:a16="http://schemas.microsoft.com/office/drawing/2014/main" id="{A616D5A5-3B64-1642-BE44-48D95A79FA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3013" y="2692400"/>
            <a:ext cx="536098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78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A714A8DB-F144-0E41-B690-DE0FE0F58367}"/>
              </a:ext>
            </a:extLst>
          </p:cNvPr>
          <p:cNvSpPr>
            <a:spLocks noGrp="1"/>
          </p:cNvSpPr>
          <p:nvPr>
            <p:ph type="title"/>
          </p:nvPr>
        </p:nvSpPr>
        <p:spPr/>
        <p:txBody>
          <a:bodyPr/>
          <a:lstStyle/>
          <a:p>
            <a:r>
              <a:rPr lang="en-US" altLang="en-US" dirty="0"/>
              <a:t>See handout from Monday</a:t>
            </a:r>
          </a:p>
        </p:txBody>
      </p:sp>
      <p:sp>
        <p:nvSpPr>
          <p:cNvPr id="25602" name="Content Placeholder 2">
            <a:extLst>
              <a:ext uri="{FF2B5EF4-FFF2-40B4-BE49-F238E27FC236}">
                <a16:creationId xmlns:a16="http://schemas.microsoft.com/office/drawing/2014/main" id="{BD8E265A-1A03-7644-A45D-EEBAA4B5CEEC}"/>
              </a:ext>
            </a:extLst>
          </p:cNvPr>
          <p:cNvSpPr>
            <a:spLocks noGrp="1"/>
          </p:cNvSpPr>
          <p:nvPr>
            <p:ph idx="1"/>
          </p:nvPr>
        </p:nvSpPr>
        <p:spPr/>
        <p:txBody>
          <a:bodyPr/>
          <a:lstStyle/>
          <a:p>
            <a:r>
              <a:rPr lang="en-US" altLang="en-US"/>
              <a:t>Each of the 20 amino acids has a unique side chain/R-group.</a:t>
            </a:r>
          </a:p>
        </p:txBody>
      </p:sp>
    </p:spTree>
    <p:extLst>
      <p:ext uri="{BB962C8B-B14F-4D97-AF65-F5344CB8AC3E}">
        <p14:creationId xmlns:p14="http://schemas.microsoft.com/office/powerpoint/2010/main" val="377991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a:extLst>
              <a:ext uri="{FF2B5EF4-FFF2-40B4-BE49-F238E27FC236}">
                <a16:creationId xmlns:a16="http://schemas.microsoft.com/office/drawing/2014/main" id="{337F83FE-9A3B-9B44-84E5-F9B5C2FB3F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0"/>
            <a:ext cx="530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1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4C2932B-57ED-CE4F-95E3-FDA9BCE8F282}"/>
              </a:ext>
            </a:extLst>
          </p:cNvPr>
          <p:cNvSpPr>
            <a:spLocks noGrp="1"/>
          </p:cNvSpPr>
          <p:nvPr>
            <p:ph type="title"/>
          </p:nvPr>
        </p:nvSpPr>
        <p:spPr/>
        <p:txBody>
          <a:bodyPr/>
          <a:lstStyle/>
          <a:p>
            <a:endParaRPr lang="en-US" altLang="en-US"/>
          </a:p>
        </p:txBody>
      </p:sp>
      <p:sp>
        <p:nvSpPr>
          <p:cNvPr id="27650" name="Content Placeholder 2">
            <a:extLst>
              <a:ext uri="{FF2B5EF4-FFF2-40B4-BE49-F238E27FC236}">
                <a16:creationId xmlns:a16="http://schemas.microsoft.com/office/drawing/2014/main" id="{7C4C38F6-9114-DF41-ABCD-73ABD3A5932E}"/>
              </a:ext>
            </a:extLst>
          </p:cNvPr>
          <p:cNvSpPr>
            <a:spLocks noGrp="1"/>
          </p:cNvSpPr>
          <p:nvPr>
            <p:ph idx="1"/>
          </p:nvPr>
        </p:nvSpPr>
        <p:spPr/>
        <p:txBody>
          <a:bodyPr/>
          <a:lstStyle/>
          <a:p>
            <a:r>
              <a:rPr lang="en-US" altLang="en-US"/>
              <a:t>The chemical reactions/bonds made in proteins are the result of:</a:t>
            </a:r>
          </a:p>
          <a:p>
            <a:pPr lvl="1"/>
            <a:r>
              <a:rPr lang="en-US" altLang="en-US"/>
              <a:t>Interactions of atoms in every amino acid (backbone interactions)</a:t>
            </a:r>
          </a:p>
          <a:p>
            <a:pPr lvl="1"/>
            <a:endParaRPr lang="en-US" altLang="en-US"/>
          </a:p>
          <a:p>
            <a:pPr lvl="1"/>
            <a:r>
              <a:rPr lang="en-US" altLang="en-US"/>
              <a:t>Interactions of atoms in specific R groups.</a:t>
            </a:r>
          </a:p>
        </p:txBody>
      </p:sp>
    </p:spTree>
    <p:extLst>
      <p:ext uri="{BB962C8B-B14F-4D97-AF65-F5344CB8AC3E}">
        <p14:creationId xmlns:p14="http://schemas.microsoft.com/office/powerpoint/2010/main" val="316425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2915948-AC76-D243-8791-D5AF7C9C8B47}"/>
              </a:ext>
            </a:extLst>
          </p:cNvPr>
          <p:cNvSpPr>
            <a:spLocks noGrp="1"/>
          </p:cNvSpPr>
          <p:nvPr>
            <p:ph type="title"/>
          </p:nvPr>
        </p:nvSpPr>
        <p:spPr/>
        <p:txBody>
          <a:bodyPr/>
          <a:lstStyle/>
          <a:p>
            <a:endParaRPr lang="en-US" altLang="en-US"/>
          </a:p>
        </p:txBody>
      </p:sp>
      <p:sp>
        <p:nvSpPr>
          <p:cNvPr id="28674" name="Content Placeholder 2">
            <a:extLst>
              <a:ext uri="{FF2B5EF4-FFF2-40B4-BE49-F238E27FC236}">
                <a16:creationId xmlns:a16="http://schemas.microsoft.com/office/drawing/2014/main" id="{79FC09FC-3BE4-974F-8CEB-4DAAC68FD637}"/>
              </a:ext>
            </a:extLst>
          </p:cNvPr>
          <p:cNvSpPr>
            <a:spLocks noGrp="1"/>
          </p:cNvSpPr>
          <p:nvPr>
            <p:ph idx="1"/>
          </p:nvPr>
        </p:nvSpPr>
        <p:spPr/>
        <p:txBody>
          <a:bodyPr/>
          <a:lstStyle/>
          <a:p>
            <a:r>
              <a:rPr lang="en-US" altLang="en-US"/>
              <a:t>Protein folding is the result of interactions, primarily noncovalent interactions, between amino acids that are not linked by peptide bonds. (not adjacent amino acids)</a:t>
            </a:r>
          </a:p>
          <a:p>
            <a:endParaRPr lang="en-US" altLang="en-US"/>
          </a:p>
          <a:p>
            <a:r>
              <a:rPr lang="en-US" altLang="en-US"/>
              <a:t>Protein folding is defined in 4 levels.</a:t>
            </a:r>
          </a:p>
        </p:txBody>
      </p:sp>
    </p:spTree>
    <p:extLst>
      <p:ext uri="{BB962C8B-B14F-4D97-AF65-F5344CB8AC3E}">
        <p14:creationId xmlns:p14="http://schemas.microsoft.com/office/powerpoint/2010/main" val="331790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246830"/>
            <a:ext cx="8229600" cy="5371684"/>
          </a:xfrm>
        </p:spPr>
        <p:txBody>
          <a:bodyPr>
            <a:normAutofit/>
          </a:bodyPr>
          <a:lstStyle/>
          <a:p>
            <a:pPr marL="0" indent="0">
              <a:buNone/>
            </a:pPr>
            <a:endParaRPr lang="en-US" dirty="0"/>
          </a:p>
          <a:p>
            <a:pPr marL="1371600" lvl="3" indent="0">
              <a:buNone/>
            </a:pPr>
            <a:endParaRPr lang="en-US" dirty="0"/>
          </a:p>
          <a:p>
            <a:pPr lvl="1"/>
            <a:r>
              <a:rPr lang="en-US" dirty="0"/>
              <a:t>Out of town Friday/Monday—</a:t>
            </a:r>
          </a:p>
          <a:p>
            <a:pPr lvl="1"/>
            <a:endParaRPr lang="en-US" dirty="0"/>
          </a:p>
          <a:p>
            <a:pPr lvl="1"/>
            <a:r>
              <a:rPr lang="en-US" dirty="0"/>
              <a:t>No lab next Wednesday, April 3</a:t>
            </a:r>
            <a:r>
              <a:rPr lang="en-US" baseline="30000" dirty="0"/>
              <a:t>rd</a:t>
            </a:r>
            <a:r>
              <a:rPr lang="en-US" dirty="0"/>
              <a:t>.  </a:t>
            </a:r>
          </a:p>
          <a:p>
            <a:pPr lvl="1"/>
            <a:endParaRPr lang="en-US" dirty="0"/>
          </a:p>
          <a:p>
            <a:pPr lvl="1"/>
            <a:r>
              <a:rPr lang="en-US" dirty="0"/>
              <a:t>Exam Monday, April 1—proctored by Dr. </a:t>
            </a:r>
            <a:r>
              <a:rPr lang="en-US" dirty="0" err="1"/>
              <a:t>Deufel</a:t>
            </a:r>
            <a:endParaRPr lang="en-US" dirty="0"/>
          </a:p>
          <a:p>
            <a:pPr marL="457200" lvl="1" indent="0">
              <a:buNone/>
            </a:pPr>
            <a:r>
              <a:rPr lang="en-US" dirty="0"/>
              <a:t>Topics today</a:t>
            </a:r>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E1DB342B-BC40-0B44-9387-048BDAFA9DF9}"/>
              </a:ext>
            </a:extLst>
          </p:cNvPr>
          <p:cNvSpPr>
            <a:spLocks noGrp="1"/>
          </p:cNvSpPr>
          <p:nvPr>
            <p:ph type="title"/>
          </p:nvPr>
        </p:nvSpPr>
        <p:spPr/>
        <p:txBody>
          <a:bodyPr/>
          <a:lstStyle/>
          <a:p>
            <a:r>
              <a:rPr lang="en-US" altLang="en-US"/>
              <a:t>Protein structure</a:t>
            </a:r>
          </a:p>
        </p:txBody>
      </p:sp>
      <p:sp>
        <p:nvSpPr>
          <p:cNvPr id="29698" name="Content Placeholder 2">
            <a:extLst>
              <a:ext uri="{FF2B5EF4-FFF2-40B4-BE49-F238E27FC236}">
                <a16:creationId xmlns:a16="http://schemas.microsoft.com/office/drawing/2014/main" id="{2FBFF3F7-DB3D-D74F-9A59-8945B6364524}"/>
              </a:ext>
            </a:extLst>
          </p:cNvPr>
          <p:cNvSpPr>
            <a:spLocks noGrp="1"/>
          </p:cNvSpPr>
          <p:nvPr>
            <p:ph idx="1"/>
          </p:nvPr>
        </p:nvSpPr>
        <p:spPr/>
        <p:txBody>
          <a:bodyPr/>
          <a:lstStyle/>
          <a:p>
            <a:r>
              <a:rPr lang="en-US" altLang="en-US" b="1" i="1" dirty="0"/>
              <a:t>Primary structure </a:t>
            </a:r>
            <a:r>
              <a:rPr lang="en-US" altLang="en-US" dirty="0"/>
              <a:t>is simply the amino acid sequence of a protein. (Thus technically not an aspect of folded structure)</a:t>
            </a:r>
          </a:p>
          <a:p>
            <a:endParaRPr lang="en-US" altLang="en-US" dirty="0"/>
          </a:p>
          <a:p>
            <a:r>
              <a:rPr lang="en-US" altLang="en-US" dirty="0"/>
              <a:t>Primary structure, determines everything about the final, folded structure of the protein. (And for some proteins, the location of the protein)</a:t>
            </a:r>
          </a:p>
        </p:txBody>
      </p:sp>
    </p:spTree>
    <p:extLst>
      <p:ext uri="{BB962C8B-B14F-4D97-AF65-F5344CB8AC3E}">
        <p14:creationId xmlns:p14="http://schemas.microsoft.com/office/powerpoint/2010/main" val="372615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8A56B2BE-5C28-7740-8C7C-0916AD924814}"/>
              </a:ext>
            </a:extLst>
          </p:cNvPr>
          <p:cNvSpPr>
            <a:spLocks noGrp="1"/>
          </p:cNvSpPr>
          <p:nvPr>
            <p:ph type="title"/>
          </p:nvPr>
        </p:nvSpPr>
        <p:spPr/>
        <p:txBody>
          <a:bodyPr/>
          <a:lstStyle/>
          <a:p>
            <a:r>
              <a:rPr lang="en-US" altLang="en-US"/>
              <a:t>Secondary structure</a:t>
            </a:r>
          </a:p>
        </p:txBody>
      </p:sp>
      <p:sp>
        <p:nvSpPr>
          <p:cNvPr id="3" name="Content Placeholder 2">
            <a:extLst>
              <a:ext uri="{FF2B5EF4-FFF2-40B4-BE49-F238E27FC236}">
                <a16:creationId xmlns:a16="http://schemas.microsoft.com/office/drawing/2014/main" id="{AFEB1E41-86E6-6045-8C58-49CBE4836B40}"/>
              </a:ext>
            </a:extLst>
          </p:cNvPr>
          <p:cNvSpPr>
            <a:spLocks noGrp="1"/>
          </p:cNvSpPr>
          <p:nvPr>
            <p:ph idx="1"/>
          </p:nvPr>
        </p:nvSpPr>
        <p:spPr/>
        <p:txBody>
          <a:bodyPr>
            <a:normAutofit fontScale="92500" lnSpcReduction="10000"/>
          </a:bodyPr>
          <a:lstStyle/>
          <a:p>
            <a:pPr>
              <a:buFont typeface="Arial" charset="0"/>
              <a:buChar char="•"/>
              <a:defRPr/>
            </a:pPr>
            <a:r>
              <a:rPr lang="en-US" dirty="0"/>
              <a:t>Only 2 forms of secondary structure:</a:t>
            </a:r>
          </a:p>
          <a:p>
            <a:pPr marL="457200" lvl="1" indent="0">
              <a:buFont typeface="Arial" charset="0"/>
              <a:buNone/>
              <a:defRPr/>
            </a:pPr>
            <a:r>
              <a:rPr lang="en-US" dirty="0">
                <a:latin typeface="Symbol" charset="2"/>
                <a:cs typeface="Symbol" charset="2"/>
              </a:rPr>
              <a:t>a</a:t>
            </a:r>
            <a:r>
              <a:rPr lang="en-US" dirty="0"/>
              <a:t> helix</a:t>
            </a:r>
          </a:p>
          <a:p>
            <a:pPr marL="457200" lvl="1" indent="0">
              <a:buFont typeface="Arial" charset="0"/>
              <a:buNone/>
              <a:defRPr/>
            </a:pPr>
            <a:r>
              <a:rPr lang="en-US" dirty="0">
                <a:latin typeface="Symbol" charset="2"/>
                <a:cs typeface="Symbol" charset="2"/>
              </a:rPr>
              <a:t>b</a:t>
            </a:r>
            <a:r>
              <a:rPr lang="en-US" dirty="0"/>
              <a:t> sheet</a:t>
            </a:r>
          </a:p>
          <a:p>
            <a:pPr lvl="1">
              <a:buFont typeface="Arial" charset="0"/>
              <a:buChar char="–"/>
              <a:defRPr/>
            </a:pPr>
            <a:endParaRPr lang="en-US" dirty="0"/>
          </a:p>
          <a:p>
            <a:pPr lvl="1">
              <a:buFont typeface="Arial" charset="0"/>
              <a:buChar char="–"/>
              <a:defRPr/>
            </a:pPr>
            <a:r>
              <a:rPr lang="en-US" dirty="0"/>
              <a:t>Both form with certain primary structure using backbone interactions---</a:t>
            </a:r>
          </a:p>
          <a:p>
            <a:pPr lvl="2">
              <a:buFont typeface="Arial" charset="0"/>
              <a:buChar char="–"/>
              <a:defRPr/>
            </a:pPr>
            <a:r>
              <a:rPr lang="en-US" dirty="0"/>
              <a:t> H-bonds involving atoms of the amino groups and carboxy groups. (R-groups are not involved)</a:t>
            </a:r>
          </a:p>
          <a:p>
            <a:pPr lvl="1">
              <a:buFont typeface="Arial" charset="0"/>
              <a:buChar char="–"/>
              <a:defRPr/>
            </a:pPr>
            <a:endParaRPr lang="en-US" dirty="0"/>
          </a:p>
          <a:p>
            <a:pPr lvl="1">
              <a:buFont typeface="Arial" charset="0"/>
              <a:buChar char="–"/>
              <a:defRPr/>
            </a:pPr>
            <a:r>
              <a:rPr lang="en-US" dirty="0"/>
              <a:t>Figure 15-18</a:t>
            </a:r>
          </a:p>
        </p:txBody>
      </p:sp>
    </p:spTree>
    <p:extLst>
      <p:ext uri="{BB962C8B-B14F-4D97-AF65-F5344CB8AC3E}">
        <p14:creationId xmlns:p14="http://schemas.microsoft.com/office/powerpoint/2010/main" val="427091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FA82A7B7-E748-3A43-B1E3-678F4E1C4840}"/>
              </a:ext>
            </a:extLst>
          </p:cNvPr>
          <p:cNvSpPr>
            <a:spLocks noGrp="1"/>
          </p:cNvSpPr>
          <p:nvPr>
            <p:ph type="title"/>
          </p:nvPr>
        </p:nvSpPr>
        <p:spPr/>
        <p:txBody>
          <a:bodyPr/>
          <a:lstStyle/>
          <a:p>
            <a:r>
              <a:rPr lang="en-US" altLang="en-US" dirty="0">
                <a:latin typeface="Symbol" pitchFamily="2" charset="2"/>
              </a:rPr>
              <a:t>a</a:t>
            </a:r>
            <a:r>
              <a:rPr lang="en-US" altLang="en-US" dirty="0"/>
              <a:t> helix</a:t>
            </a:r>
          </a:p>
        </p:txBody>
      </p:sp>
      <p:pic>
        <p:nvPicPr>
          <p:cNvPr id="31746" name="Content Placeholder 3">
            <a:extLst>
              <a:ext uri="{FF2B5EF4-FFF2-40B4-BE49-F238E27FC236}">
                <a16:creationId xmlns:a16="http://schemas.microsoft.com/office/drawing/2014/main" id="{DD3E2293-C3B8-9C48-A151-D2F9DF8E4C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9169" r="-29169"/>
          <a:stretch>
            <a:fillRect/>
          </a:stretch>
        </p:blipFill>
        <p:spPr/>
      </p:pic>
    </p:spTree>
    <p:extLst>
      <p:ext uri="{BB962C8B-B14F-4D97-AF65-F5344CB8AC3E}">
        <p14:creationId xmlns:p14="http://schemas.microsoft.com/office/powerpoint/2010/main" val="297825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3F423CCB-4B18-B546-B780-1C9EA3090654}"/>
              </a:ext>
            </a:extLst>
          </p:cNvPr>
          <p:cNvSpPr>
            <a:spLocks noGrp="1"/>
          </p:cNvSpPr>
          <p:nvPr>
            <p:ph type="title"/>
          </p:nvPr>
        </p:nvSpPr>
        <p:spPr/>
        <p:txBody>
          <a:bodyPr/>
          <a:lstStyle/>
          <a:p>
            <a:r>
              <a:rPr lang="en-US" altLang="en-US" dirty="0">
                <a:latin typeface="Symbol" pitchFamily="2" charset="2"/>
              </a:rPr>
              <a:t>b</a:t>
            </a:r>
            <a:r>
              <a:rPr lang="en-US" altLang="en-US" dirty="0"/>
              <a:t> sheet/</a:t>
            </a:r>
            <a:r>
              <a:rPr lang="en-US" altLang="en-US" dirty="0">
                <a:latin typeface="Symbol" pitchFamily="2" charset="2"/>
              </a:rPr>
              <a:t>b</a:t>
            </a:r>
            <a:r>
              <a:rPr lang="en-US" altLang="en-US" dirty="0"/>
              <a:t> </a:t>
            </a:r>
            <a:r>
              <a:rPr lang="en-US" altLang="en-US"/>
              <a:t>pleated sheet</a:t>
            </a:r>
            <a:endParaRPr lang="en-US" altLang="en-US" dirty="0"/>
          </a:p>
        </p:txBody>
      </p:sp>
      <p:pic>
        <p:nvPicPr>
          <p:cNvPr id="32770" name="Content Placeholder 3">
            <a:extLst>
              <a:ext uri="{FF2B5EF4-FFF2-40B4-BE49-F238E27FC236}">
                <a16:creationId xmlns:a16="http://schemas.microsoft.com/office/drawing/2014/main" id="{976A97B6-06C3-5C47-97E7-6C5004CE46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392" r="-15392"/>
          <a:stretch>
            <a:fillRect/>
          </a:stretch>
        </p:blipFill>
        <p:spPr/>
      </p:pic>
    </p:spTree>
    <p:extLst>
      <p:ext uri="{BB962C8B-B14F-4D97-AF65-F5344CB8AC3E}">
        <p14:creationId xmlns:p14="http://schemas.microsoft.com/office/powerpoint/2010/main" val="4127467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4B3A6BEF-163F-A445-933A-44F327E02778}"/>
              </a:ext>
            </a:extLst>
          </p:cNvPr>
          <p:cNvSpPr>
            <a:spLocks noGrp="1"/>
          </p:cNvSpPr>
          <p:nvPr>
            <p:ph type="title"/>
          </p:nvPr>
        </p:nvSpPr>
        <p:spPr/>
        <p:txBody>
          <a:bodyPr/>
          <a:lstStyle/>
          <a:p>
            <a:r>
              <a:rPr lang="en-US" altLang="en-US"/>
              <a:t>Tertiary structure</a:t>
            </a:r>
          </a:p>
        </p:txBody>
      </p:sp>
      <p:sp>
        <p:nvSpPr>
          <p:cNvPr id="21506" name="Content Placeholder 2">
            <a:extLst>
              <a:ext uri="{FF2B5EF4-FFF2-40B4-BE49-F238E27FC236}">
                <a16:creationId xmlns:a16="http://schemas.microsoft.com/office/drawing/2014/main" id="{5592AC41-A107-A54D-AF26-160A40416D55}"/>
              </a:ext>
            </a:extLst>
          </p:cNvPr>
          <p:cNvSpPr>
            <a:spLocks noGrp="1"/>
          </p:cNvSpPr>
          <p:nvPr>
            <p:ph idx="1"/>
          </p:nvPr>
        </p:nvSpPr>
        <p:spPr/>
        <p:txBody>
          <a:bodyPr/>
          <a:lstStyle/>
          <a:p>
            <a:r>
              <a:rPr lang="en-US" altLang="en-US" dirty="0"/>
              <a:t>Most proteins’ complete structure is a mixture of alpha helices and beta sheets.  The arrangement of secondary structure regions makes the tertiary structure of the protein.</a:t>
            </a:r>
          </a:p>
          <a:p>
            <a:endParaRPr lang="en-US" altLang="en-US" dirty="0"/>
          </a:p>
          <a:p>
            <a:r>
              <a:rPr lang="en-US" altLang="en-US" dirty="0"/>
              <a:t>Tertiary structure usually involves R-group interactions rather than amino or carboxy groups</a:t>
            </a:r>
          </a:p>
        </p:txBody>
      </p:sp>
    </p:spTree>
    <p:extLst>
      <p:ext uri="{BB962C8B-B14F-4D97-AF65-F5344CB8AC3E}">
        <p14:creationId xmlns:p14="http://schemas.microsoft.com/office/powerpoint/2010/main" val="321027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BA507DA-3028-2141-98D8-6619CC77E8A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3BC4733-961F-0949-A158-25A328ABC84D}"/>
              </a:ext>
            </a:extLst>
          </p:cNvPr>
          <p:cNvSpPr>
            <a:spLocks noGrp="1"/>
          </p:cNvSpPr>
          <p:nvPr>
            <p:ph idx="1"/>
          </p:nvPr>
        </p:nvSpPr>
        <p:spPr/>
        <p:txBody>
          <a:bodyPr/>
          <a:lstStyle/>
          <a:p>
            <a:pPr>
              <a:buFont typeface="Arial" charset="0"/>
              <a:buChar char="•"/>
              <a:defRPr/>
            </a:pPr>
            <a:r>
              <a:rPr lang="en-US" dirty="0"/>
              <a:t>Read about some of the ways in which amino acids interact</a:t>
            </a:r>
          </a:p>
          <a:p>
            <a:pPr lvl="1">
              <a:buFont typeface="Arial" charset="0"/>
              <a:buChar char="–"/>
              <a:defRPr/>
            </a:pPr>
            <a:r>
              <a:rPr lang="en-US" dirty="0"/>
              <a:t>Ionic interactions</a:t>
            </a:r>
          </a:p>
          <a:p>
            <a:pPr lvl="1">
              <a:buFont typeface="Arial" charset="0"/>
              <a:buChar char="–"/>
              <a:defRPr/>
            </a:pPr>
            <a:r>
              <a:rPr lang="en-US" dirty="0"/>
              <a:t>Hydrophobic interactions</a:t>
            </a:r>
          </a:p>
          <a:p>
            <a:pPr lvl="1">
              <a:buFont typeface="Arial" charset="0"/>
              <a:buChar char="–"/>
              <a:defRPr/>
            </a:pPr>
            <a:r>
              <a:rPr lang="en-US" dirty="0"/>
              <a:t>Hydrophilic interactions</a:t>
            </a:r>
          </a:p>
          <a:p>
            <a:pPr lvl="1">
              <a:buFont typeface="Arial" charset="0"/>
              <a:buChar char="–"/>
              <a:defRPr/>
            </a:pPr>
            <a:endParaRPr lang="en-US" dirty="0"/>
          </a:p>
          <a:p>
            <a:pPr marL="457200" lvl="1" indent="0">
              <a:buFont typeface="Arial" charset="0"/>
              <a:buNone/>
              <a:defRPr/>
            </a:pPr>
            <a:r>
              <a:rPr lang="en-US" dirty="0"/>
              <a:t>Most proteins have a combination of these types of interactions.</a:t>
            </a:r>
          </a:p>
        </p:txBody>
      </p:sp>
    </p:spTree>
    <p:extLst>
      <p:ext uri="{BB962C8B-B14F-4D97-AF65-F5344CB8AC3E}">
        <p14:creationId xmlns:p14="http://schemas.microsoft.com/office/powerpoint/2010/main" val="416846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CB768F3-773A-3545-8997-5311DD1635EF}"/>
              </a:ext>
            </a:extLst>
          </p:cNvPr>
          <p:cNvSpPr>
            <a:spLocks noGrp="1"/>
          </p:cNvSpPr>
          <p:nvPr>
            <p:ph type="title"/>
          </p:nvPr>
        </p:nvSpPr>
        <p:spPr/>
        <p:txBody>
          <a:bodyPr/>
          <a:lstStyle/>
          <a:p>
            <a:endParaRPr lang="en-US" altLang="en-US"/>
          </a:p>
        </p:txBody>
      </p:sp>
      <p:sp>
        <p:nvSpPr>
          <p:cNvPr id="23554" name="Content Placeholder 2">
            <a:extLst>
              <a:ext uri="{FF2B5EF4-FFF2-40B4-BE49-F238E27FC236}">
                <a16:creationId xmlns:a16="http://schemas.microsoft.com/office/drawing/2014/main" id="{3B10F9B8-AD88-194D-A14B-80DA1F438083}"/>
              </a:ext>
            </a:extLst>
          </p:cNvPr>
          <p:cNvSpPr>
            <a:spLocks noGrp="1"/>
          </p:cNvSpPr>
          <p:nvPr>
            <p:ph idx="1"/>
          </p:nvPr>
        </p:nvSpPr>
        <p:spPr/>
        <p:txBody>
          <a:bodyPr/>
          <a:lstStyle/>
          <a:p>
            <a:r>
              <a:rPr lang="en-US" altLang="en-US"/>
              <a:t>Proteins with a combination of helices and sheets are called</a:t>
            </a:r>
            <a:r>
              <a:rPr lang="en-US" altLang="en-US" i="1"/>
              <a:t> globular</a:t>
            </a:r>
            <a:r>
              <a:rPr lang="en-US" altLang="en-US"/>
              <a:t>. (most enzymes are globular proteins)</a:t>
            </a:r>
          </a:p>
          <a:p>
            <a:endParaRPr lang="en-US" altLang="en-US"/>
          </a:p>
          <a:p>
            <a:r>
              <a:rPr lang="en-US" altLang="en-US"/>
              <a:t>Proteins that are primarily helices or primarily sheets are called</a:t>
            </a:r>
            <a:r>
              <a:rPr lang="en-US" altLang="en-US" i="1"/>
              <a:t> fibrous </a:t>
            </a:r>
            <a:r>
              <a:rPr lang="en-US" altLang="en-US"/>
              <a:t>proteins.  Fibrous proteins are usually long or extended and provide strength.</a:t>
            </a:r>
          </a:p>
        </p:txBody>
      </p:sp>
    </p:spTree>
    <p:extLst>
      <p:ext uri="{BB962C8B-B14F-4D97-AF65-F5344CB8AC3E}">
        <p14:creationId xmlns:p14="http://schemas.microsoft.com/office/powerpoint/2010/main" val="409733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67A28CE-CB3D-6746-8A79-0E6EE46ED434}"/>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15EB2CEF-110C-5C4A-8314-E86403E497C2}"/>
              </a:ext>
            </a:extLst>
          </p:cNvPr>
          <p:cNvSpPr>
            <a:spLocks noGrp="1"/>
          </p:cNvSpPr>
          <p:nvPr>
            <p:ph idx="1"/>
          </p:nvPr>
        </p:nvSpPr>
        <p:spPr/>
        <p:txBody>
          <a:bodyPr/>
          <a:lstStyle/>
          <a:p>
            <a:pPr>
              <a:buFont typeface="Arial" charset="0"/>
              <a:buChar char="•"/>
              <a:defRPr/>
            </a:pPr>
            <a:r>
              <a:rPr lang="en-US" dirty="0">
                <a:ea typeface="MS PGothic" charset="0"/>
              </a:rPr>
              <a:t>Some tertiary structure is formed by covalent interactions between sulfur groups (which amino acids have sulfur?).  </a:t>
            </a:r>
            <a:r>
              <a:rPr lang="en-US" b="1" i="1" dirty="0">
                <a:ea typeface="MS PGothic" charset="0"/>
              </a:rPr>
              <a:t>Di-sulfide bonds </a:t>
            </a:r>
            <a:r>
              <a:rPr lang="en-US" dirty="0">
                <a:ea typeface="MS PGothic" charset="0"/>
              </a:rPr>
              <a:t>can join amino acids that are present in different regions of secondary structure.</a:t>
            </a:r>
          </a:p>
          <a:p>
            <a:pPr>
              <a:buFont typeface="Arial" charset="0"/>
              <a:buChar char="•"/>
              <a:defRPr/>
            </a:pPr>
            <a:endParaRPr lang="en-US" dirty="0">
              <a:ea typeface="MS PGothic" charset="0"/>
            </a:endParaRPr>
          </a:p>
          <a:p>
            <a:pPr marL="0" indent="0">
              <a:buFont typeface="Arial" charset="0"/>
              <a:buNone/>
              <a:defRPr/>
            </a:pPr>
            <a:endParaRPr lang="en-US" dirty="0">
              <a:ea typeface="MS PGothic" charset="0"/>
            </a:endParaRPr>
          </a:p>
        </p:txBody>
      </p:sp>
    </p:spTree>
    <p:extLst>
      <p:ext uri="{BB962C8B-B14F-4D97-AF65-F5344CB8AC3E}">
        <p14:creationId xmlns:p14="http://schemas.microsoft.com/office/powerpoint/2010/main" val="246850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AE179FA1-AE82-504E-90D8-503100CFF698}"/>
              </a:ext>
            </a:extLst>
          </p:cNvPr>
          <p:cNvSpPr>
            <a:spLocks noGrp="1"/>
          </p:cNvSpPr>
          <p:nvPr>
            <p:ph type="title"/>
          </p:nvPr>
        </p:nvSpPr>
        <p:spPr/>
        <p:txBody>
          <a:bodyPr/>
          <a:lstStyle/>
          <a:p>
            <a:endParaRPr lang="en-US" altLang="en-US"/>
          </a:p>
        </p:txBody>
      </p:sp>
      <p:pic>
        <p:nvPicPr>
          <p:cNvPr id="25602" name="Content Placeholder 3">
            <a:extLst>
              <a:ext uri="{FF2B5EF4-FFF2-40B4-BE49-F238E27FC236}">
                <a16:creationId xmlns:a16="http://schemas.microsoft.com/office/drawing/2014/main" id="{F2C06436-E80B-0147-9CD3-450DB3B9229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112" r="-30112"/>
          <a:stretch>
            <a:fillRect/>
          </a:stretch>
        </p:blipFill>
        <p:spPr/>
      </p:pic>
    </p:spTree>
    <p:extLst>
      <p:ext uri="{BB962C8B-B14F-4D97-AF65-F5344CB8AC3E}">
        <p14:creationId xmlns:p14="http://schemas.microsoft.com/office/powerpoint/2010/main" val="312141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E024761-5541-FD46-B6CE-CF334E8CD0CF}"/>
              </a:ext>
            </a:extLst>
          </p:cNvPr>
          <p:cNvSpPr>
            <a:spLocks noGrp="1"/>
          </p:cNvSpPr>
          <p:nvPr>
            <p:ph type="title"/>
          </p:nvPr>
        </p:nvSpPr>
        <p:spPr/>
        <p:txBody>
          <a:bodyPr/>
          <a:lstStyle/>
          <a:p>
            <a:r>
              <a:rPr lang="en-US" altLang="en-US"/>
              <a:t>Quaternary structure</a:t>
            </a:r>
          </a:p>
        </p:txBody>
      </p:sp>
      <p:sp>
        <p:nvSpPr>
          <p:cNvPr id="3" name="Content Placeholder 2">
            <a:extLst>
              <a:ext uri="{FF2B5EF4-FFF2-40B4-BE49-F238E27FC236}">
                <a16:creationId xmlns:a16="http://schemas.microsoft.com/office/drawing/2014/main" id="{AAFCC2E0-AE17-BE4B-908C-4C687BF912E1}"/>
              </a:ext>
            </a:extLst>
          </p:cNvPr>
          <p:cNvSpPr>
            <a:spLocks noGrp="1"/>
          </p:cNvSpPr>
          <p:nvPr>
            <p:ph idx="1"/>
          </p:nvPr>
        </p:nvSpPr>
        <p:spPr/>
        <p:txBody>
          <a:bodyPr/>
          <a:lstStyle/>
          <a:p>
            <a:pPr>
              <a:buFont typeface="Arial" charset="0"/>
              <a:buChar char="•"/>
              <a:defRPr/>
            </a:pPr>
            <a:r>
              <a:rPr lang="en-US" dirty="0"/>
              <a:t>Only applies to proteins made of 2 or more separate polypeptide subunits.</a:t>
            </a:r>
          </a:p>
          <a:p>
            <a:pPr marL="0" indent="0">
              <a:buFont typeface="Arial" charset="0"/>
              <a:buNone/>
              <a:defRPr/>
            </a:pPr>
            <a:r>
              <a:rPr lang="en-US" dirty="0"/>
              <a:t>2 subunits=dimer</a:t>
            </a:r>
          </a:p>
          <a:p>
            <a:pPr marL="0" indent="0">
              <a:buFont typeface="Arial" charset="0"/>
              <a:buNone/>
              <a:defRPr/>
            </a:pPr>
            <a:r>
              <a:rPr lang="en-US" dirty="0"/>
              <a:t>3 subunits=</a:t>
            </a:r>
            <a:r>
              <a:rPr lang="en-US" dirty="0" err="1"/>
              <a:t>trimer</a:t>
            </a:r>
            <a:endParaRPr lang="en-US" dirty="0"/>
          </a:p>
          <a:p>
            <a:pPr marL="0" indent="0">
              <a:buFont typeface="Arial" charset="0"/>
              <a:buNone/>
              <a:defRPr/>
            </a:pPr>
            <a:r>
              <a:rPr lang="en-US" dirty="0"/>
              <a:t>4 subunits = tetramer</a:t>
            </a:r>
          </a:p>
          <a:p>
            <a:pPr marL="0" indent="0">
              <a:buFont typeface="Arial" charset="0"/>
              <a:buNone/>
              <a:defRPr/>
            </a:pPr>
            <a:r>
              <a:rPr lang="en-US" dirty="0"/>
              <a:t>(all considered oligomers)</a:t>
            </a:r>
          </a:p>
          <a:p>
            <a:pPr marL="0" indent="0">
              <a:buFont typeface="Arial" charset="0"/>
              <a:buNone/>
              <a:defRPr/>
            </a:pPr>
            <a:r>
              <a:rPr lang="en-US" dirty="0"/>
              <a:t>most of the interactions that form tertiary structure, also facilitate quaternary structure.</a:t>
            </a:r>
          </a:p>
        </p:txBody>
      </p:sp>
    </p:spTree>
    <p:extLst>
      <p:ext uri="{BB962C8B-B14F-4D97-AF65-F5344CB8AC3E}">
        <p14:creationId xmlns:p14="http://schemas.microsoft.com/office/powerpoint/2010/main" val="185203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were we? Translation</a:t>
            </a:r>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p:txBody>
          <a:bodyPr>
            <a:normAutofit fontScale="85000" lnSpcReduction="10000"/>
          </a:bodyPr>
          <a:lstStyle/>
          <a:p>
            <a:r>
              <a:rPr lang="en-US" dirty="0"/>
              <a:t>Details---translation</a:t>
            </a:r>
          </a:p>
          <a:p>
            <a:r>
              <a:rPr lang="en-US" dirty="0"/>
              <a:t>Amino acid sequence can direct a partially translated mRNA to the ER to complete its translation. </a:t>
            </a:r>
          </a:p>
          <a:p>
            <a:endParaRPr lang="en-US" dirty="0"/>
          </a:p>
          <a:p>
            <a:r>
              <a:rPr lang="en-US" u="sng" dirty="0"/>
              <a:t>Please be sure to read the links with more detail regarding this mechanism.   </a:t>
            </a:r>
            <a:r>
              <a:rPr lang="en-US" dirty="0"/>
              <a:t>Proteins requiring some post-translational modifications, or which are packaged into vesicles, or which are embedded in the plasma membrane, or which will be secreted from the cell need to complete translation in the ER.</a:t>
            </a:r>
          </a:p>
        </p:txBody>
      </p:sp>
    </p:spTree>
    <p:extLst>
      <p:ext uri="{BB962C8B-B14F-4D97-AF65-F5344CB8AC3E}">
        <p14:creationId xmlns:p14="http://schemas.microsoft.com/office/powerpoint/2010/main" val="43178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78963C80-DF38-C84F-A623-BB86F393A1D3}"/>
              </a:ext>
            </a:extLst>
          </p:cNvPr>
          <p:cNvSpPr>
            <a:spLocks noGrp="1"/>
          </p:cNvSpPr>
          <p:nvPr>
            <p:ph type="title"/>
          </p:nvPr>
        </p:nvSpPr>
        <p:spPr/>
        <p:txBody>
          <a:bodyPr>
            <a:normAutofit fontScale="90000"/>
          </a:bodyPr>
          <a:lstStyle/>
          <a:p>
            <a:r>
              <a:rPr lang="en-US" altLang="en-US" dirty="0"/>
              <a:t>Shape determines function…continued</a:t>
            </a:r>
          </a:p>
        </p:txBody>
      </p:sp>
      <p:sp>
        <p:nvSpPr>
          <p:cNvPr id="58370" name="Content Placeholder 2">
            <a:extLst>
              <a:ext uri="{FF2B5EF4-FFF2-40B4-BE49-F238E27FC236}">
                <a16:creationId xmlns:a16="http://schemas.microsoft.com/office/drawing/2014/main" id="{796414A0-026B-3449-97E9-56CFA315C19B}"/>
              </a:ext>
            </a:extLst>
          </p:cNvPr>
          <p:cNvSpPr>
            <a:spLocks noGrp="1"/>
          </p:cNvSpPr>
          <p:nvPr>
            <p:ph idx="1"/>
          </p:nvPr>
        </p:nvSpPr>
        <p:spPr>
          <a:xfrm>
            <a:off x="457200" y="1600200"/>
            <a:ext cx="8364538" cy="5022850"/>
          </a:xfrm>
        </p:spPr>
        <p:txBody>
          <a:bodyPr/>
          <a:lstStyle/>
          <a:p>
            <a:r>
              <a:rPr lang="en-US" altLang="en-US"/>
              <a:t>We have discussed protein structure a bit.</a:t>
            </a:r>
          </a:p>
          <a:p>
            <a:r>
              <a:rPr lang="en-US" altLang="en-US"/>
              <a:t>We have even discussed some specific motifs that facilitate a specific function---DNA binding.</a:t>
            </a:r>
          </a:p>
          <a:p>
            <a:endParaRPr lang="en-US" altLang="en-US"/>
          </a:p>
          <a:p>
            <a:r>
              <a:rPr lang="en-US" altLang="en-US"/>
              <a:t>Some proteins have one primary function and their overall shape dictates that function.</a:t>
            </a:r>
          </a:p>
          <a:p>
            <a:r>
              <a:rPr lang="en-US" altLang="en-US"/>
              <a:t>Some proteins have to do several things simultaneously---how is that possible?</a:t>
            </a:r>
          </a:p>
        </p:txBody>
      </p:sp>
    </p:spTree>
    <p:extLst>
      <p:ext uri="{BB962C8B-B14F-4D97-AF65-F5344CB8AC3E}">
        <p14:creationId xmlns:p14="http://schemas.microsoft.com/office/powerpoint/2010/main" val="1883642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905D7C0-2436-8449-A626-BC4F821BF6F3}"/>
              </a:ext>
            </a:extLst>
          </p:cNvPr>
          <p:cNvSpPr>
            <a:spLocks noGrp="1"/>
          </p:cNvSpPr>
          <p:nvPr>
            <p:ph type="title"/>
          </p:nvPr>
        </p:nvSpPr>
        <p:spPr/>
        <p:txBody>
          <a:bodyPr>
            <a:normAutofit fontScale="90000"/>
          </a:bodyPr>
          <a:lstStyle/>
          <a:p>
            <a:r>
              <a:rPr lang="en-US" altLang="en-US" sz="2400" dirty="0"/>
              <a:t>This (green) protein binds DNA (how?  What types of protein motifs bind DNA?)—but likely does something once it is bound to DNA</a:t>
            </a:r>
          </a:p>
        </p:txBody>
      </p:sp>
      <p:pic>
        <p:nvPicPr>
          <p:cNvPr id="29698" name="Content Placeholder 3">
            <a:extLst>
              <a:ext uri="{FF2B5EF4-FFF2-40B4-BE49-F238E27FC236}">
                <a16:creationId xmlns:a16="http://schemas.microsoft.com/office/drawing/2014/main" id="{18152F2C-E29F-B149-A2A5-67A25CCA83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31602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B1304441-079D-A34C-A131-F3655C0E5705}"/>
              </a:ext>
            </a:extLst>
          </p:cNvPr>
          <p:cNvSpPr>
            <a:spLocks noChangeArrowheads="1"/>
          </p:cNvSpPr>
          <p:nvPr/>
        </p:nvSpPr>
        <p:spPr bwMode="auto">
          <a:xfrm>
            <a:off x="762000" y="1447800"/>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150000"/>
              </a:lnSpc>
              <a:buSzPct val="125000"/>
              <a:buFont typeface="Arial" panose="020B0604020202020204" pitchFamily="34" charset="0"/>
              <a:buChar char="•"/>
            </a:pPr>
            <a:r>
              <a:rPr lang="en-US" altLang="en-US">
                <a:latin typeface="Tahoma" panose="020B0604030504040204" pitchFamily="34" charset="0"/>
              </a:rPr>
              <a:t>Domain: portion of a protein that folds into stable, unique conformations independent of the rest of the molecule</a:t>
            </a:r>
          </a:p>
          <a:p>
            <a:pPr>
              <a:lnSpc>
                <a:spcPct val="150000"/>
              </a:lnSpc>
              <a:buSzPct val="125000"/>
              <a:buFont typeface="Arial" panose="020B0604020202020204" pitchFamily="34" charset="0"/>
              <a:buChar char="•"/>
            </a:pPr>
            <a:r>
              <a:rPr lang="en-US" altLang="en-US">
                <a:latin typeface="Tahoma" panose="020B0604030504040204" pitchFamily="34" charset="0"/>
              </a:rPr>
              <a:t>Domains give different functional capabilities</a:t>
            </a:r>
          </a:p>
          <a:p>
            <a:pPr>
              <a:lnSpc>
                <a:spcPct val="150000"/>
              </a:lnSpc>
              <a:buSzPct val="125000"/>
              <a:buFont typeface="Arial" panose="020B0604020202020204" pitchFamily="34" charset="0"/>
              <a:buChar char="•"/>
            </a:pPr>
            <a:r>
              <a:rPr lang="en-US" altLang="en-US">
                <a:latin typeface="Tahoma" panose="020B0604030504040204" pitchFamily="34" charset="0"/>
              </a:rPr>
              <a:t>Proteins can contain one to several domains</a:t>
            </a:r>
          </a:p>
          <a:p>
            <a:pPr>
              <a:lnSpc>
                <a:spcPct val="150000"/>
              </a:lnSpc>
              <a:buSzPct val="125000"/>
              <a:buFont typeface="Arial" panose="020B0604020202020204" pitchFamily="34" charset="0"/>
              <a:buChar char="•"/>
            </a:pPr>
            <a:r>
              <a:rPr lang="en-US" altLang="en-US">
                <a:latin typeface="Tahoma" panose="020B0604030504040204" pitchFamily="34" charset="0"/>
              </a:rPr>
              <a:t>Thought to have arisen as a result of “exon shuffling” (see upcoming slides)</a:t>
            </a:r>
          </a:p>
        </p:txBody>
      </p:sp>
      <p:sp>
        <p:nvSpPr>
          <p:cNvPr id="30722" name="TextBox 3">
            <a:extLst>
              <a:ext uri="{FF2B5EF4-FFF2-40B4-BE49-F238E27FC236}">
                <a16:creationId xmlns:a16="http://schemas.microsoft.com/office/drawing/2014/main" id="{EA9B8BEC-9211-754A-8330-A41A372432C5}"/>
              </a:ext>
            </a:extLst>
          </p:cNvPr>
          <p:cNvSpPr txBox="1">
            <a:spLocks noChangeArrowheads="1"/>
          </p:cNvSpPr>
          <p:nvPr/>
        </p:nvSpPr>
        <p:spPr bwMode="auto">
          <a:xfrm>
            <a:off x="0" y="381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400">
                <a:latin typeface="Tahoma" panose="020B0604030504040204" pitchFamily="34" charset="0"/>
              </a:rPr>
              <a:t>Functional Domains</a:t>
            </a:r>
          </a:p>
        </p:txBody>
      </p:sp>
    </p:spTree>
    <p:extLst>
      <p:ext uri="{BB962C8B-B14F-4D97-AF65-F5344CB8AC3E}">
        <p14:creationId xmlns:p14="http://schemas.microsoft.com/office/powerpoint/2010/main" val="1742517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7">
            <a:extLst>
              <a:ext uri="{FF2B5EF4-FFF2-40B4-BE49-F238E27FC236}">
                <a16:creationId xmlns:a16="http://schemas.microsoft.com/office/drawing/2014/main" id="{C4A96BB1-FF93-3B42-87A8-34BB72518EF7}"/>
              </a:ext>
            </a:extLst>
          </p:cNvPr>
          <p:cNvSpPr txBox="1">
            <a:spLocks noChangeArrowheads="1"/>
          </p:cNvSpPr>
          <p:nvPr/>
        </p:nvSpPr>
        <p:spPr bwMode="auto">
          <a:xfrm>
            <a:off x="6167438"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1200" b="1">
                <a:solidFill>
                  <a:srgbClr val="D53D21"/>
                </a:solidFill>
                <a:latin typeface="Arial" panose="020B0604020202020204" pitchFamily="34" charset="0"/>
              </a:rPr>
              <a:t>Figure 14.22</a:t>
            </a:r>
          </a:p>
        </p:txBody>
      </p:sp>
      <p:pic>
        <p:nvPicPr>
          <p:cNvPr id="32770" name="Picture 8" descr="15_22Figure-L.jpg                                              000B3C7CServDisk_03                    BC176368:">
            <a:extLst>
              <a:ext uri="{FF2B5EF4-FFF2-40B4-BE49-F238E27FC236}">
                <a16:creationId xmlns:a16="http://schemas.microsoft.com/office/drawing/2014/main" id="{41A4C74D-192A-6245-A9DB-9F7D241BF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033"/>
          <a:stretch>
            <a:fillRect/>
          </a:stretch>
        </p:blipFill>
        <p:spPr bwMode="auto">
          <a:xfrm>
            <a:off x="300038" y="2109788"/>
            <a:ext cx="85439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3">
            <a:extLst>
              <a:ext uri="{FF2B5EF4-FFF2-40B4-BE49-F238E27FC236}">
                <a16:creationId xmlns:a16="http://schemas.microsoft.com/office/drawing/2014/main" id="{46D3FC0B-99ED-5E44-B89E-1A10C9B408A0}"/>
              </a:ext>
            </a:extLst>
          </p:cNvPr>
          <p:cNvSpPr txBox="1">
            <a:spLocks noChangeArrowheads="1"/>
          </p:cNvSpPr>
          <p:nvPr/>
        </p:nvSpPr>
        <p:spPr bwMode="auto">
          <a:xfrm>
            <a:off x="0" y="381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400">
                <a:latin typeface="Tahoma" panose="020B0604030504040204" pitchFamily="34" charset="0"/>
              </a:rPr>
              <a:t>LDL Receptor Exons</a:t>
            </a:r>
          </a:p>
        </p:txBody>
      </p:sp>
    </p:spTree>
    <p:extLst>
      <p:ext uri="{BB962C8B-B14F-4D97-AF65-F5344CB8AC3E}">
        <p14:creationId xmlns:p14="http://schemas.microsoft.com/office/powerpoint/2010/main" val="2238492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1553726-BB44-2344-ABFB-E433558DFD57}"/>
              </a:ext>
            </a:extLst>
          </p:cNvPr>
          <p:cNvSpPr>
            <a:spLocks noGrp="1"/>
          </p:cNvSpPr>
          <p:nvPr>
            <p:ph type="title"/>
          </p:nvPr>
        </p:nvSpPr>
        <p:spPr/>
        <p:txBody>
          <a:bodyPr/>
          <a:lstStyle/>
          <a:p>
            <a:r>
              <a:rPr lang="en-US" altLang="en-US"/>
              <a:t>Some common domains</a:t>
            </a:r>
          </a:p>
        </p:txBody>
      </p:sp>
      <p:pic>
        <p:nvPicPr>
          <p:cNvPr id="34818" name="Content Placeholder 3">
            <a:extLst>
              <a:ext uri="{FF2B5EF4-FFF2-40B4-BE49-F238E27FC236}">
                <a16:creationId xmlns:a16="http://schemas.microsoft.com/office/drawing/2014/main" id="{2FE81958-1409-0043-B3A8-DEFA9FC1BD9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336" r="-8336"/>
          <a:stretch>
            <a:fillRect/>
          </a:stretch>
        </p:blipFill>
        <p:spPr/>
      </p:pic>
    </p:spTree>
    <p:extLst>
      <p:ext uri="{BB962C8B-B14F-4D97-AF65-F5344CB8AC3E}">
        <p14:creationId xmlns:p14="http://schemas.microsoft.com/office/powerpoint/2010/main" val="943772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9F50ADC-A70D-BD42-AD19-C52C844854C5}"/>
              </a:ext>
            </a:extLst>
          </p:cNvPr>
          <p:cNvSpPr>
            <a:spLocks noGrp="1"/>
          </p:cNvSpPr>
          <p:nvPr>
            <p:ph type="title"/>
          </p:nvPr>
        </p:nvSpPr>
        <p:spPr>
          <a:xfrm>
            <a:off x="457200" y="177800"/>
            <a:ext cx="8229600" cy="1335088"/>
          </a:xfrm>
        </p:spPr>
        <p:txBody>
          <a:bodyPr>
            <a:normAutofit fontScale="90000"/>
          </a:bodyPr>
          <a:lstStyle/>
          <a:p>
            <a:r>
              <a:rPr lang="en-US" altLang="en-US" sz="3600"/>
              <a:t>How did unique proteins come to have common domains?  </a:t>
            </a:r>
            <a:br>
              <a:rPr lang="en-US" altLang="en-US" sz="3600"/>
            </a:br>
            <a:endParaRPr lang="en-US" altLang="en-US" sz="3600"/>
          </a:p>
        </p:txBody>
      </p:sp>
      <p:sp>
        <p:nvSpPr>
          <p:cNvPr id="35842" name="Content Placeholder 2">
            <a:extLst>
              <a:ext uri="{FF2B5EF4-FFF2-40B4-BE49-F238E27FC236}">
                <a16:creationId xmlns:a16="http://schemas.microsoft.com/office/drawing/2014/main" id="{FAE89097-1BFF-6347-B1E6-9649674DF1CB}"/>
              </a:ext>
            </a:extLst>
          </p:cNvPr>
          <p:cNvSpPr>
            <a:spLocks noGrp="1"/>
          </p:cNvSpPr>
          <p:nvPr>
            <p:ph idx="1"/>
          </p:nvPr>
        </p:nvSpPr>
        <p:spPr/>
        <p:txBody>
          <a:bodyPr>
            <a:normAutofit lnSpcReduction="10000"/>
          </a:bodyPr>
          <a:lstStyle/>
          <a:p>
            <a:pPr marL="0" indent="0">
              <a:buFont typeface="Arial" panose="020B0604020202020204" pitchFamily="34" charset="0"/>
              <a:buNone/>
            </a:pPr>
            <a:r>
              <a:rPr lang="en-US" altLang="en-US" b="1" i="1"/>
              <a:t>Exon Shuffling…</a:t>
            </a:r>
          </a:p>
          <a:p>
            <a:pPr marL="0" indent="0">
              <a:buFont typeface="Arial" panose="020B0604020202020204" pitchFamily="34" charset="0"/>
              <a:buNone/>
            </a:pPr>
            <a:r>
              <a:rPr lang="en-US" altLang="en-US"/>
              <a:t>It’s thought that new proteins have been made over time by DNA recombination and movement of DNA in the genome.  In a sense, just reusing a limited number of protein coding sequences in different ways….read more on your own.</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hlinkClick r:id="rId2"/>
              </a:rPr>
              <a:t>http://en.wikipedia.org/wiki/Exon_shuffling#History</a:t>
            </a:r>
            <a:r>
              <a:rPr lang="en-US" altLang="en-US"/>
              <a:t>  </a:t>
            </a: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345460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AE2AD929-6D77-4543-AC56-D1E320D01E9E}"/>
              </a:ext>
            </a:extLst>
          </p:cNvPr>
          <p:cNvSpPr>
            <a:spLocks noGrp="1"/>
          </p:cNvSpPr>
          <p:nvPr>
            <p:ph type="title"/>
          </p:nvPr>
        </p:nvSpPr>
        <p:spPr/>
        <p:txBody>
          <a:bodyPr/>
          <a:lstStyle/>
          <a:p>
            <a:r>
              <a:rPr lang="en-US" altLang="en-US"/>
              <a:t>Remember….</a:t>
            </a:r>
          </a:p>
        </p:txBody>
      </p:sp>
      <p:sp>
        <p:nvSpPr>
          <p:cNvPr id="3" name="Content Placeholder 2">
            <a:extLst>
              <a:ext uri="{FF2B5EF4-FFF2-40B4-BE49-F238E27FC236}">
                <a16:creationId xmlns:a16="http://schemas.microsoft.com/office/drawing/2014/main" id="{19653D2C-C129-DD43-8BFF-FFC43165D4EF}"/>
              </a:ext>
            </a:extLst>
          </p:cNvPr>
          <p:cNvSpPr>
            <a:spLocks noGrp="1"/>
          </p:cNvSpPr>
          <p:nvPr>
            <p:ph idx="1"/>
          </p:nvPr>
        </p:nvSpPr>
        <p:spPr/>
        <p:txBody>
          <a:bodyPr/>
          <a:lstStyle/>
          <a:p>
            <a:pPr lvl="1">
              <a:buFont typeface="Arial" charset="0"/>
              <a:buChar char="–"/>
              <a:defRPr/>
            </a:pPr>
            <a:r>
              <a:rPr lang="en-US" dirty="0"/>
              <a:t>It is thought that protein folding starts as soon as a few amino acids are linked together and emerge from the ribosome, but as the protein lengthens more favorable interactions replace those made early on.</a:t>
            </a:r>
          </a:p>
          <a:p>
            <a:pPr marL="457200" lvl="1" indent="0">
              <a:buFont typeface="Arial" charset="0"/>
              <a:buNone/>
              <a:defRPr/>
            </a:pPr>
            <a:endParaRPr lang="en-US" dirty="0"/>
          </a:p>
        </p:txBody>
      </p:sp>
    </p:spTree>
    <p:extLst>
      <p:ext uri="{BB962C8B-B14F-4D97-AF65-F5344CB8AC3E}">
        <p14:creationId xmlns:p14="http://schemas.microsoft.com/office/powerpoint/2010/main" val="3584499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069D4FCE-C1DD-8C46-900E-DB2FF34E4C91}"/>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712E6377-62F2-7B4A-A769-ABB013988F4A}"/>
              </a:ext>
            </a:extLst>
          </p:cNvPr>
          <p:cNvSpPr>
            <a:spLocks noGrp="1"/>
          </p:cNvSpPr>
          <p:nvPr>
            <p:ph idx="1"/>
          </p:nvPr>
        </p:nvSpPr>
        <p:spPr/>
        <p:txBody>
          <a:bodyPr/>
          <a:lstStyle/>
          <a:p>
            <a:r>
              <a:rPr lang="en-US" altLang="en-US"/>
              <a:t>In the end all proteins have a beginning (an amino (N)- terminus and an ending, carboxy (C)- terminus.</a:t>
            </a:r>
          </a:p>
          <a:p>
            <a:endParaRPr lang="en-US" altLang="en-US"/>
          </a:p>
          <a:p>
            <a:r>
              <a:rPr lang="en-US" altLang="en-US"/>
              <a:t>They are at maximum distance from each other in the protein primary sequence, but can be very near one another when you consider the protein’s tertiary structure.</a:t>
            </a:r>
          </a:p>
        </p:txBody>
      </p:sp>
    </p:spTree>
    <p:extLst>
      <p:ext uri="{BB962C8B-B14F-4D97-AF65-F5344CB8AC3E}">
        <p14:creationId xmlns:p14="http://schemas.microsoft.com/office/powerpoint/2010/main" val="401081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47EF42D6-9E47-F14F-BCFD-E3ABBC08803F}"/>
              </a:ext>
            </a:extLst>
          </p:cNvPr>
          <p:cNvSpPr>
            <a:spLocks noGrp="1"/>
          </p:cNvSpPr>
          <p:nvPr>
            <p:ph type="title"/>
          </p:nvPr>
        </p:nvSpPr>
        <p:spPr/>
        <p:txBody>
          <a:bodyPr/>
          <a:lstStyle/>
          <a:p>
            <a:endParaRPr lang="en-US" altLang="en-US"/>
          </a:p>
        </p:txBody>
      </p:sp>
      <p:pic>
        <p:nvPicPr>
          <p:cNvPr id="38914" name="Content Placeholder 3">
            <a:extLst>
              <a:ext uri="{FF2B5EF4-FFF2-40B4-BE49-F238E27FC236}">
                <a16:creationId xmlns:a16="http://schemas.microsoft.com/office/drawing/2014/main" id="{60C2BFA5-8908-E24A-877F-7A1C05AA7B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916" b="7916"/>
          <a:stretch>
            <a:fillRect/>
          </a:stretch>
        </p:blipFill>
        <p:spPr/>
      </p:pic>
    </p:spTree>
    <p:extLst>
      <p:ext uri="{BB962C8B-B14F-4D97-AF65-F5344CB8AC3E}">
        <p14:creationId xmlns:p14="http://schemas.microsoft.com/office/powerpoint/2010/main" val="855113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A208E4A-B469-2841-B394-5C0D592E2886}"/>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0F29E491-88BF-0343-94CC-28B69E906A5D}"/>
              </a:ext>
            </a:extLst>
          </p:cNvPr>
          <p:cNvSpPr>
            <a:spLocks noGrp="1"/>
          </p:cNvSpPr>
          <p:nvPr>
            <p:ph idx="1"/>
          </p:nvPr>
        </p:nvSpPr>
        <p:spPr/>
        <p:txBody>
          <a:bodyPr>
            <a:normAutofit lnSpcReduction="10000"/>
          </a:bodyPr>
          <a:lstStyle/>
          <a:p>
            <a:r>
              <a:rPr lang="en-US" altLang="en-US"/>
              <a:t>Some proteins require other proteins to fold properly.   Because of this tendency for proteins to fold right away, the end terminus may fold up and be unable to form proper structure with a more C-terminal region.</a:t>
            </a:r>
          </a:p>
          <a:p>
            <a:endParaRPr lang="en-US" altLang="en-US"/>
          </a:p>
          <a:p>
            <a:r>
              <a:rPr lang="en-US" altLang="en-US"/>
              <a:t>Proteins called </a:t>
            </a:r>
            <a:r>
              <a:rPr lang="en-US" altLang="en-US" b="1" i="1"/>
              <a:t>chaperones</a:t>
            </a:r>
            <a:r>
              <a:rPr lang="en-US" altLang="en-US"/>
              <a:t> function to sort of prevent some folding of a newly made protein until more of the amino acids are available.</a:t>
            </a:r>
            <a:endParaRPr lang="en-US" altLang="en-US" b="1" i="1"/>
          </a:p>
        </p:txBody>
      </p:sp>
    </p:spTree>
    <p:extLst>
      <p:ext uri="{BB962C8B-B14F-4D97-AF65-F5344CB8AC3E}">
        <p14:creationId xmlns:p14="http://schemas.microsoft.com/office/powerpoint/2010/main" val="357146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98B9-2F6A-954E-9F24-445FBDCACE78}"/>
              </a:ext>
            </a:extLst>
          </p:cNvPr>
          <p:cNvSpPr>
            <a:spLocks noGrp="1"/>
          </p:cNvSpPr>
          <p:nvPr>
            <p:ph type="title"/>
          </p:nvPr>
        </p:nvSpPr>
        <p:spPr/>
        <p:txBody>
          <a:bodyPr/>
          <a:lstStyle/>
          <a:p>
            <a:r>
              <a:rPr lang="en-US" dirty="0"/>
              <a:t>Some ER-bound proteins</a:t>
            </a:r>
          </a:p>
        </p:txBody>
      </p:sp>
      <p:graphicFrame>
        <p:nvGraphicFramePr>
          <p:cNvPr id="4" name="Content Placeholder 3">
            <a:extLst>
              <a:ext uri="{FF2B5EF4-FFF2-40B4-BE49-F238E27FC236}">
                <a16:creationId xmlns:a16="http://schemas.microsoft.com/office/drawing/2014/main" id="{94FF8A0D-688B-EC43-896B-99315373898A}"/>
              </a:ext>
            </a:extLst>
          </p:cNvPr>
          <p:cNvGraphicFramePr>
            <a:graphicFrameLocks noGrp="1"/>
          </p:cNvGraphicFramePr>
          <p:nvPr>
            <p:ph idx="1"/>
          </p:nvPr>
        </p:nvGraphicFramePr>
        <p:xfrm>
          <a:off x="457200" y="2445861"/>
          <a:ext cx="8229600" cy="2834640"/>
        </p:xfrm>
        <a:graphic>
          <a:graphicData uri="http://schemas.openxmlformats.org/drawingml/2006/table">
            <a:tbl>
              <a:tblPr/>
              <a:tblGrid>
                <a:gridCol w="4114800">
                  <a:extLst>
                    <a:ext uri="{9D8B030D-6E8A-4147-A177-3AD203B41FA5}">
                      <a16:colId xmlns:a16="http://schemas.microsoft.com/office/drawing/2014/main" val="250250132"/>
                    </a:ext>
                  </a:extLst>
                </a:gridCol>
                <a:gridCol w="4114800">
                  <a:extLst>
                    <a:ext uri="{9D8B030D-6E8A-4147-A177-3AD203B41FA5}">
                      <a16:colId xmlns:a16="http://schemas.microsoft.com/office/drawing/2014/main" val="1969109122"/>
                    </a:ext>
                  </a:extLst>
                </a:gridCol>
              </a:tblGrid>
              <a:tr h="0">
                <a:tc>
                  <a:txBody>
                    <a:bodyPr/>
                    <a:lstStyle/>
                    <a:p>
                      <a:pPr algn="l" fontAlgn="t"/>
                      <a:r>
                        <a:rPr lang="en-NZ">
                          <a:effectLst/>
                        </a:rPr>
                        <a:t>Protein</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NZ">
                          <a:effectLst/>
                        </a:rPr>
                        <a:t>Amino Acid Sequence*</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extLst>
                  <a:ext uri="{0D108BD9-81ED-4DB2-BD59-A6C34878D82A}">
                    <a16:rowId xmlns:a16="http://schemas.microsoft.com/office/drawing/2014/main" val="561166048"/>
                  </a:ext>
                </a:extLst>
              </a:tr>
              <a:tr h="0">
                <a:tc>
                  <a:txBody>
                    <a:bodyPr/>
                    <a:lstStyle/>
                    <a:p>
                      <a:pPr fontAlgn="t"/>
                      <a:r>
                        <a:rPr lang="en-NZ">
                          <a:effectLst/>
                        </a:rPr>
                        <a:t>Preproalbumin</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NZ">
                          <a:effectLst/>
                        </a:rPr>
                        <a:t>Met-Lys-Trp-Val-Thr-</a:t>
                      </a:r>
                      <a:r>
                        <a:rPr lang="en-NZ" b="1">
                          <a:effectLst/>
                        </a:rPr>
                        <a:t>Phe-Leu-Leu-Leu-Leu-Phe-Ile-Ser-Gly-Ser-Ala-Phe-Ser</a:t>
                      </a:r>
                      <a:r>
                        <a:rPr lang="en-NZ">
                          <a:effectLst/>
                        </a:rPr>
                        <a:t> ↓ Arg . . .</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325351062"/>
                  </a:ext>
                </a:extLst>
              </a:tr>
              <a:tr h="0">
                <a:tc>
                  <a:txBody>
                    <a:bodyPr/>
                    <a:lstStyle/>
                    <a:p>
                      <a:pPr fontAlgn="t"/>
                      <a:r>
                        <a:rPr lang="en-NZ">
                          <a:effectLst/>
                        </a:rPr>
                        <a:t>Pre-IgG light chain</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NZ">
                          <a:effectLst/>
                        </a:rPr>
                        <a:t>Met-Asp-Met-Arg-Ala-Pro-Ala-Gln-</a:t>
                      </a:r>
                      <a:r>
                        <a:rPr lang="en-NZ" b="1">
                          <a:effectLst/>
                        </a:rPr>
                        <a:t>Ile-Phe-Gly-Phe-Leu-Leu-Leu-Leu-Phe</a:t>
                      </a:r>
                      <a:r>
                        <a:rPr lang="en-NZ">
                          <a:effectLst/>
                        </a:rPr>
                        <a:t>-Pro-Gly- Thr-Arg-Cys ↓ Asp . . .</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2960460"/>
                  </a:ext>
                </a:extLst>
              </a:tr>
              <a:tr h="0">
                <a:tc>
                  <a:txBody>
                    <a:bodyPr/>
                    <a:lstStyle/>
                    <a:p>
                      <a:pPr fontAlgn="t"/>
                      <a:r>
                        <a:rPr lang="en-NZ" dirty="0" err="1">
                          <a:effectLst/>
                        </a:rPr>
                        <a:t>Prelysozyme</a:t>
                      </a:r>
                      <a:endParaRPr lang="en-NZ" dirty="0">
                        <a:effectLst/>
                      </a:endParaRP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NZ" dirty="0">
                          <a:effectLst/>
                        </a:rPr>
                        <a:t>Met-Arg-Ser-</a:t>
                      </a:r>
                      <a:r>
                        <a:rPr lang="en-NZ" b="1" dirty="0">
                          <a:effectLst/>
                        </a:rPr>
                        <a:t>Leu-Leu-Ile-Leu-Val-Leu-Cys-Phe-Leu</a:t>
                      </a:r>
                      <a:r>
                        <a:rPr lang="en-NZ" dirty="0">
                          <a:effectLst/>
                        </a:rPr>
                        <a:t>-Pro-Leu-Ala-Ala-Leu-Gly ↓ Lys . . .</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58618140"/>
                  </a:ext>
                </a:extLst>
              </a:tr>
            </a:tbl>
          </a:graphicData>
        </a:graphic>
      </p:graphicFrame>
      <p:sp>
        <p:nvSpPr>
          <p:cNvPr id="5" name="TextBox 4">
            <a:extLst>
              <a:ext uri="{FF2B5EF4-FFF2-40B4-BE49-F238E27FC236}">
                <a16:creationId xmlns:a16="http://schemas.microsoft.com/office/drawing/2014/main" id="{076BC3E8-68F8-DC4F-89AB-0CA2512DF87C}"/>
              </a:ext>
            </a:extLst>
          </p:cNvPr>
          <p:cNvSpPr txBox="1"/>
          <p:nvPr/>
        </p:nvSpPr>
        <p:spPr>
          <a:xfrm>
            <a:off x="457200" y="5820229"/>
            <a:ext cx="7888514" cy="1200329"/>
          </a:xfrm>
          <a:prstGeom prst="rect">
            <a:avLst/>
          </a:prstGeom>
          <a:noFill/>
        </p:spPr>
        <p:txBody>
          <a:bodyPr wrap="square" rtlCol="0">
            <a:spAutoFit/>
          </a:bodyPr>
          <a:lstStyle/>
          <a:p>
            <a:r>
              <a:rPr lang="en-US" sz="2400" dirty="0"/>
              <a:t>This ER signal sequence is usually cleaved off of the mature protein after it directs the newly synthesized protein to complete translation in ER.</a:t>
            </a:r>
          </a:p>
        </p:txBody>
      </p:sp>
    </p:spTree>
    <p:extLst>
      <p:ext uri="{BB962C8B-B14F-4D97-AF65-F5344CB8AC3E}">
        <p14:creationId xmlns:p14="http://schemas.microsoft.com/office/powerpoint/2010/main" val="2536775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C3F95F7-961F-E64B-906D-2C7AE2E64E40}"/>
              </a:ext>
            </a:extLst>
          </p:cNvPr>
          <p:cNvSpPr>
            <a:spLocks noGrp="1"/>
          </p:cNvSpPr>
          <p:nvPr>
            <p:ph type="title"/>
          </p:nvPr>
        </p:nvSpPr>
        <p:spPr/>
        <p:txBody>
          <a:bodyPr/>
          <a:lstStyle/>
          <a:p>
            <a:endParaRPr lang="en-US" altLang="en-US"/>
          </a:p>
        </p:txBody>
      </p:sp>
      <p:sp>
        <p:nvSpPr>
          <p:cNvPr id="40962" name="Content Placeholder 2">
            <a:extLst>
              <a:ext uri="{FF2B5EF4-FFF2-40B4-BE49-F238E27FC236}">
                <a16:creationId xmlns:a16="http://schemas.microsoft.com/office/drawing/2014/main" id="{BC09D1FC-A6B0-E545-894D-D700324FB4FC}"/>
              </a:ext>
            </a:extLst>
          </p:cNvPr>
          <p:cNvSpPr>
            <a:spLocks noGrp="1"/>
          </p:cNvSpPr>
          <p:nvPr>
            <p:ph idx="1"/>
          </p:nvPr>
        </p:nvSpPr>
        <p:spPr/>
        <p:txBody>
          <a:bodyPr/>
          <a:lstStyle/>
          <a:p>
            <a:r>
              <a:rPr lang="en-US" altLang="en-US"/>
              <a:t>Some chaperones also serve to protect proteins from unfolding if a cell is exposed to denaturing conditions.</a:t>
            </a:r>
          </a:p>
          <a:p>
            <a:endParaRPr lang="en-US" altLang="en-US"/>
          </a:p>
          <a:p>
            <a:r>
              <a:rPr lang="en-US" altLang="en-US"/>
              <a:t>For example, special chaperone proteins called </a:t>
            </a:r>
            <a:r>
              <a:rPr lang="en-US" altLang="en-US" b="1" i="1"/>
              <a:t>heat-shock proteins</a:t>
            </a:r>
            <a:r>
              <a:rPr lang="en-US" altLang="en-US"/>
              <a:t>, serve to protect a cell from short exposures to increased heat. </a:t>
            </a:r>
          </a:p>
        </p:txBody>
      </p:sp>
    </p:spTree>
    <p:extLst>
      <p:ext uri="{BB962C8B-B14F-4D97-AF65-F5344CB8AC3E}">
        <p14:creationId xmlns:p14="http://schemas.microsoft.com/office/powerpoint/2010/main" val="85690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8E18E7F-EF89-8C4D-88A7-DE44B615C0B9}"/>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A9372396-DD47-8748-8B0D-026A27B62257}"/>
              </a:ext>
            </a:extLst>
          </p:cNvPr>
          <p:cNvSpPr>
            <a:spLocks noGrp="1"/>
          </p:cNvSpPr>
          <p:nvPr>
            <p:ph idx="1"/>
          </p:nvPr>
        </p:nvSpPr>
        <p:spPr/>
        <p:txBody>
          <a:bodyPr/>
          <a:lstStyle/>
          <a:p>
            <a:r>
              <a:rPr lang="en-US" altLang="en-US"/>
              <a:t>Without these heat shock proteins some proteins would denature and likely stick together with even small increases in heat.</a:t>
            </a:r>
          </a:p>
          <a:p>
            <a:endParaRPr lang="en-US" altLang="en-US"/>
          </a:p>
          <a:p>
            <a:r>
              <a:rPr lang="en-US" altLang="en-US">
                <a:hlinkClick r:id="rId2"/>
              </a:rPr>
              <a:t>http://en.wikipedia.org/wiki/Heat_shock_protein</a:t>
            </a:r>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209984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B7FE-C928-404C-AFD6-8B3636FBBAEB}"/>
              </a:ext>
            </a:extLst>
          </p:cNvPr>
          <p:cNvSpPr>
            <a:spLocks noGrp="1"/>
          </p:cNvSpPr>
          <p:nvPr>
            <p:ph type="title"/>
          </p:nvPr>
        </p:nvSpPr>
        <p:spPr/>
        <p:txBody>
          <a:bodyPr>
            <a:normAutofit/>
          </a:bodyPr>
          <a:lstStyle/>
          <a:p>
            <a:r>
              <a:rPr lang="en-US" sz="3200" dirty="0"/>
              <a:t>Proteins can be directed to other compartments with peptide signal sequences</a:t>
            </a:r>
          </a:p>
        </p:txBody>
      </p:sp>
      <p:sp>
        <p:nvSpPr>
          <p:cNvPr id="3" name="Content Placeholder 2">
            <a:extLst>
              <a:ext uri="{FF2B5EF4-FFF2-40B4-BE49-F238E27FC236}">
                <a16:creationId xmlns:a16="http://schemas.microsoft.com/office/drawing/2014/main" id="{4764E6A7-9523-2347-9012-94D7754CD786}"/>
              </a:ext>
            </a:extLst>
          </p:cNvPr>
          <p:cNvSpPr>
            <a:spLocks noGrp="1"/>
          </p:cNvSpPr>
          <p:nvPr>
            <p:ph idx="1"/>
          </p:nvPr>
        </p:nvSpPr>
        <p:spPr/>
        <p:txBody>
          <a:bodyPr/>
          <a:lstStyle/>
          <a:p>
            <a:r>
              <a:rPr lang="en-US" dirty="0">
                <a:hlinkClick r:id="rId2"/>
              </a:rPr>
              <a:t>https://en.wikipedia.org/wiki/Target_peptide</a:t>
            </a:r>
            <a:endParaRPr lang="en-US" dirty="0"/>
          </a:p>
          <a:p>
            <a:endParaRPr lang="en-US" dirty="0"/>
          </a:p>
          <a:p>
            <a:r>
              <a:rPr lang="en-US" dirty="0"/>
              <a:t>For example---a different peptide sequence directs newly synthesized proteins into the nucleus</a:t>
            </a:r>
          </a:p>
          <a:p>
            <a:pPr lvl="1"/>
            <a:r>
              <a:rPr lang="en-US" dirty="0"/>
              <a:t>What types of proteins need to make their way into the nucleus.  Think of examples.</a:t>
            </a:r>
          </a:p>
        </p:txBody>
      </p:sp>
    </p:spTree>
    <p:extLst>
      <p:ext uri="{BB962C8B-B14F-4D97-AF65-F5344CB8AC3E}">
        <p14:creationId xmlns:p14="http://schemas.microsoft.com/office/powerpoint/2010/main" val="125870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a:extLst>
              <a:ext uri="{FF2B5EF4-FFF2-40B4-BE49-F238E27FC236}">
                <a16:creationId xmlns:a16="http://schemas.microsoft.com/office/drawing/2014/main" id="{10EA8112-6626-1C45-8906-92E193D0FD25}"/>
              </a:ext>
            </a:extLst>
          </p:cNvPr>
          <p:cNvSpPr>
            <a:spLocks noChangeArrowheads="1"/>
          </p:cNvSpPr>
          <p:nvPr/>
        </p:nvSpPr>
        <p:spPr bwMode="auto">
          <a:xfrm>
            <a:off x="762000" y="1447800"/>
            <a:ext cx="8153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150000"/>
              </a:lnSpc>
              <a:buSzPct val="125000"/>
              <a:buFont typeface="Arial" panose="020B0604020202020204" pitchFamily="34" charset="0"/>
              <a:buChar char="•"/>
            </a:pPr>
            <a:r>
              <a:rPr lang="en-US" altLang="en-US">
                <a:latin typeface="Tahoma" panose="020B0604030504040204" pitchFamily="34" charset="0"/>
              </a:rPr>
              <a:t>N-terminus amino acid is often removed or modified</a:t>
            </a:r>
          </a:p>
          <a:p>
            <a:pPr>
              <a:lnSpc>
                <a:spcPct val="150000"/>
              </a:lnSpc>
              <a:buSzPct val="125000"/>
              <a:buFont typeface="Arial" panose="020B0604020202020204" pitchFamily="34" charset="0"/>
              <a:buChar char="•"/>
            </a:pPr>
            <a:r>
              <a:rPr lang="en-US" altLang="en-US">
                <a:latin typeface="Tahoma" panose="020B0604030504040204" pitchFamily="34" charset="0"/>
              </a:rPr>
              <a:t>Individual amino acids are often modified (see next slide)</a:t>
            </a:r>
          </a:p>
          <a:p>
            <a:pPr>
              <a:lnSpc>
                <a:spcPct val="150000"/>
              </a:lnSpc>
              <a:buSzPct val="125000"/>
              <a:buFont typeface="Arial" panose="020B0604020202020204" pitchFamily="34" charset="0"/>
              <a:buChar char="•"/>
            </a:pPr>
            <a:r>
              <a:rPr lang="en-US" altLang="en-US">
                <a:latin typeface="Tahoma" panose="020B0604030504040204" pitchFamily="34" charset="0"/>
              </a:rPr>
              <a:t>Polypeptide chains may be trimmed</a:t>
            </a:r>
          </a:p>
          <a:p>
            <a:pPr>
              <a:lnSpc>
                <a:spcPct val="150000"/>
              </a:lnSpc>
              <a:buSzPct val="125000"/>
              <a:buFont typeface="Arial" panose="020B0604020202020204" pitchFamily="34" charset="0"/>
              <a:buChar char="•"/>
            </a:pPr>
            <a:r>
              <a:rPr lang="en-US" altLang="en-US">
                <a:latin typeface="Tahoma" panose="020B0604030504040204" pitchFamily="34" charset="0"/>
              </a:rPr>
              <a:t>Signal sequences are removed</a:t>
            </a:r>
          </a:p>
          <a:p>
            <a:pPr>
              <a:lnSpc>
                <a:spcPct val="150000"/>
              </a:lnSpc>
              <a:buSzPct val="125000"/>
              <a:buFont typeface="Arial" panose="020B0604020202020204" pitchFamily="34" charset="0"/>
              <a:buChar char="•"/>
            </a:pPr>
            <a:r>
              <a:rPr lang="en-US" altLang="en-US">
                <a:latin typeface="Tahoma" panose="020B0604030504040204" pitchFamily="34" charset="0"/>
              </a:rPr>
              <a:t>Polypeptides are often complexed with metals</a:t>
            </a:r>
          </a:p>
          <a:p>
            <a:pPr>
              <a:lnSpc>
                <a:spcPct val="150000"/>
              </a:lnSpc>
              <a:buSzPct val="125000"/>
              <a:buFont typeface="Arial" panose="020B0604020202020204" pitchFamily="34" charset="0"/>
              <a:buChar char="•"/>
            </a:pPr>
            <a:r>
              <a:rPr lang="en-US" altLang="en-US">
                <a:latin typeface="Tahoma" panose="020B0604030504040204" pitchFamily="34" charset="0"/>
                <a:hlinkClick r:id="rId3"/>
              </a:rPr>
              <a:t>http://en.wikipedia.org/wiki/Posttranslational_modification</a:t>
            </a:r>
            <a:endParaRPr lang="en-US" altLang="en-US">
              <a:latin typeface="Tahoma" panose="020B0604030504040204" pitchFamily="34" charset="0"/>
            </a:endParaRPr>
          </a:p>
          <a:p>
            <a:pPr>
              <a:lnSpc>
                <a:spcPct val="150000"/>
              </a:lnSpc>
              <a:buSzPct val="125000"/>
              <a:buFont typeface="Arial" panose="020B0604020202020204" pitchFamily="34" charset="0"/>
              <a:buChar char="•"/>
            </a:pPr>
            <a:endParaRPr lang="en-US" altLang="en-US">
              <a:latin typeface="Tahoma" panose="020B0604030504040204" pitchFamily="34" charset="0"/>
            </a:endParaRPr>
          </a:p>
        </p:txBody>
      </p:sp>
      <p:sp>
        <p:nvSpPr>
          <p:cNvPr id="27650" name="TextBox 3">
            <a:extLst>
              <a:ext uri="{FF2B5EF4-FFF2-40B4-BE49-F238E27FC236}">
                <a16:creationId xmlns:a16="http://schemas.microsoft.com/office/drawing/2014/main" id="{24311AB3-E307-E046-BC22-BAFDB12EFD23}"/>
              </a:ext>
            </a:extLst>
          </p:cNvPr>
          <p:cNvSpPr txBox="1">
            <a:spLocks noChangeArrowheads="1"/>
          </p:cNvSpPr>
          <p:nvPr/>
        </p:nvSpPr>
        <p:spPr bwMode="auto">
          <a:xfrm>
            <a:off x="0" y="381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400">
                <a:latin typeface="Tahoma" panose="020B0604030504040204" pitchFamily="34" charset="0"/>
              </a:rPr>
              <a:t>Post-Translational Modifications</a:t>
            </a:r>
          </a:p>
        </p:txBody>
      </p:sp>
    </p:spTree>
    <p:extLst>
      <p:ext uri="{BB962C8B-B14F-4D97-AF65-F5344CB8AC3E}">
        <p14:creationId xmlns:p14="http://schemas.microsoft.com/office/powerpoint/2010/main" val="336601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BCDB7844-77F1-AD49-ADAC-8E3A1871F58C}"/>
              </a:ext>
            </a:extLst>
          </p:cNvPr>
          <p:cNvSpPr>
            <a:spLocks noGrp="1"/>
          </p:cNvSpPr>
          <p:nvPr>
            <p:ph type="title"/>
          </p:nvPr>
        </p:nvSpPr>
        <p:spPr/>
        <p:txBody>
          <a:bodyPr/>
          <a:lstStyle/>
          <a:p>
            <a:endParaRPr lang="en-US" altLang="en-US"/>
          </a:p>
        </p:txBody>
      </p:sp>
      <p:pic>
        <p:nvPicPr>
          <p:cNvPr id="56322" name="Content Placeholder 3">
            <a:extLst>
              <a:ext uri="{FF2B5EF4-FFF2-40B4-BE49-F238E27FC236}">
                <a16:creationId xmlns:a16="http://schemas.microsoft.com/office/drawing/2014/main" id="{0736A89F-4A67-FA43-A978-C1C37232231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1136650" y="-300038"/>
            <a:ext cx="11685588" cy="6426201"/>
          </a:xfrm>
        </p:spPr>
      </p:pic>
      <p:sp>
        <p:nvSpPr>
          <p:cNvPr id="56323" name="TextBox 4">
            <a:extLst>
              <a:ext uri="{FF2B5EF4-FFF2-40B4-BE49-F238E27FC236}">
                <a16:creationId xmlns:a16="http://schemas.microsoft.com/office/drawing/2014/main" id="{E53F8A77-8795-C142-81DA-C14A4197AC8C}"/>
              </a:ext>
            </a:extLst>
          </p:cNvPr>
          <p:cNvSpPr txBox="1">
            <a:spLocks noChangeArrowheads="1"/>
          </p:cNvSpPr>
          <p:nvPr/>
        </p:nvSpPr>
        <p:spPr bwMode="auto">
          <a:xfrm>
            <a:off x="628650" y="44450"/>
            <a:ext cx="4219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a:t>Most common PMTs</a:t>
            </a:r>
          </a:p>
        </p:txBody>
      </p:sp>
      <p:sp>
        <p:nvSpPr>
          <p:cNvPr id="56324" name="TextBox 5">
            <a:extLst>
              <a:ext uri="{FF2B5EF4-FFF2-40B4-BE49-F238E27FC236}">
                <a16:creationId xmlns:a16="http://schemas.microsoft.com/office/drawing/2014/main" id="{2E9D6AF4-401A-8A46-8C3C-962BC558AB20}"/>
              </a:ext>
            </a:extLst>
          </p:cNvPr>
          <p:cNvSpPr txBox="1">
            <a:spLocks noChangeArrowheads="1"/>
          </p:cNvSpPr>
          <p:nvPr/>
        </p:nvSpPr>
        <p:spPr bwMode="auto">
          <a:xfrm>
            <a:off x="628650" y="5911850"/>
            <a:ext cx="2389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a:t>Methylation</a:t>
            </a:r>
          </a:p>
          <a:p>
            <a:endParaRPr lang="en-US" altLang="en-US"/>
          </a:p>
        </p:txBody>
      </p:sp>
    </p:spTree>
    <p:extLst>
      <p:ext uri="{BB962C8B-B14F-4D97-AF65-F5344CB8AC3E}">
        <p14:creationId xmlns:p14="http://schemas.microsoft.com/office/powerpoint/2010/main" val="236754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5E58CE71-E149-5A49-B168-86DF3D9CAD5E}"/>
              </a:ext>
            </a:extLst>
          </p:cNvPr>
          <p:cNvSpPr>
            <a:spLocks noGrp="1"/>
          </p:cNvSpPr>
          <p:nvPr>
            <p:ph type="title"/>
          </p:nvPr>
        </p:nvSpPr>
        <p:spPr/>
        <p:txBody>
          <a:bodyPr>
            <a:normAutofit fontScale="90000"/>
          </a:bodyPr>
          <a:lstStyle/>
          <a:p>
            <a:r>
              <a:rPr lang="en-US" altLang="en-US"/>
              <a:t>Specific amino acids can be modified in specific ways.</a:t>
            </a:r>
          </a:p>
        </p:txBody>
      </p:sp>
      <p:pic>
        <p:nvPicPr>
          <p:cNvPr id="57346" name="Content Placeholder 3">
            <a:extLst>
              <a:ext uri="{FF2B5EF4-FFF2-40B4-BE49-F238E27FC236}">
                <a16:creationId xmlns:a16="http://schemas.microsoft.com/office/drawing/2014/main" id="{4E380D8B-07FD-A945-86DA-073FB6D3717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9185" r="-69185"/>
          <a:stretch>
            <a:fillRect/>
          </a:stretch>
        </p:blipFill>
        <p:spPr/>
      </p:pic>
    </p:spTree>
    <p:extLst>
      <p:ext uri="{BB962C8B-B14F-4D97-AF65-F5344CB8AC3E}">
        <p14:creationId xmlns:p14="http://schemas.microsoft.com/office/powerpoint/2010/main" val="108173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740E107B-D589-5345-9DAE-F3D841C25EE5}"/>
              </a:ext>
            </a:extLst>
          </p:cNvPr>
          <p:cNvSpPr>
            <a:spLocks noGrp="1"/>
          </p:cNvSpPr>
          <p:nvPr>
            <p:ph type="title"/>
          </p:nvPr>
        </p:nvSpPr>
        <p:spPr>
          <a:xfrm>
            <a:off x="419100" y="118608"/>
            <a:ext cx="7883071" cy="1797278"/>
          </a:xfrm>
        </p:spPr>
        <p:txBody>
          <a:bodyPr>
            <a:noAutofit/>
          </a:bodyPr>
          <a:lstStyle/>
          <a:p>
            <a:r>
              <a:rPr lang="en-US" altLang="en-US" sz="2800" dirty="0"/>
              <a:t>Again we see how a finite number of genes in a genome can really encode a much larger number of proteins.</a:t>
            </a:r>
          </a:p>
        </p:txBody>
      </p:sp>
      <p:pic>
        <p:nvPicPr>
          <p:cNvPr id="63490" name="Content Placeholder 3">
            <a:extLst>
              <a:ext uri="{FF2B5EF4-FFF2-40B4-BE49-F238E27FC236}">
                <a16:creationId xmlns:a16="http://schemas.microsoft.com/office/drawing/2014/main" id="{34B49848-86F7-2646-B84B-2832021DDF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pic>
        <p:nvPicPr>
          <p:cNvPr id="2" name="Picture 1">
            <a:extLst>
              <a:ext uri="{FF2B5EF4-FFF2-40B4-BE49-F238E27FC236}">
                <a16:creationId xmlns:a16="http://schemas.microsoft.com/office/drawing/2014/main" id="{ED1D5633-383B-D443-930E-5BC8929B2E50}"/>
              </a:ext>
            </a:extLst>
          </p:cNvPr>
          <p:cNvPicPr>
            <a:picLocks noChangeAspect="1"/>
          </p:cNvPicPr>
          <p:nvPr/>
        </p:nvPicPr>
        <p:blipFill>
          <a:blip r:embed="rId3"/>
          <a:stretch>
            <a:fillRect/>
          </a:stretch>
        </p:blipFill>
        <p:spPr>
          <a:xfrm>
            <a:off x="444500" y="2154462"/>
            <a:ext cx="8255000" cy="4406900"/>
          </a:xfrm>
          <a:prstGeom prst="rect">
            <a:avLst/>
          </a:prstGeom>
        </p:spPr>
      </p:pic>
      <p:cxnSp>
        <p:nvCxnSpPr>
          <p:cNvPr id="4" name="Straight Arrow Connector 3">
            <a:extLst>
              <a:ext uri="{FF2B5EF4-FFF2-40B4-BE49-F238E27FC236}">
                <a16:creationId xmlns:a16="http://schemas.microsoft.com/office/drawing/2014/main" id="{C31D0186-F9C1-9941-8C0E-E4CF4BB25554}"/>
              </a:ext>
            </a:extLst>
          </p:cNvPr>
          <p:cNvCxnSpPr/>
          <p:nvPr/>
        </p:nvCxnSpPr>
        <p:spPr>
          <a:xfrm flipH="1" flipV="1">
            <a:off x="6516914" y="6126163"/>
            <a:ext cx="638629" cy="50686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871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9234</TotalTime>
  <Words>1428</Words>
  <Application>Microsoft Macintosh PowerPoint</Application>
  <PresentationFormat>On-screen Show (4:3)</PresentationFormat>
  <Paragraphs>142</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MS PGothic</vt:lpstr>
      <vt:lpstr>Arial</vt:lpstr>
      <vt:lpstr>Calibri</vt:lpstr>
      <vt:lpstr>Symbol</vt:lpstr>
      <vt:lpstr>Tahoma</vt:lpstr>
      <vt:lpstr>Times New Roman</vt:lpstr>
      <vt:lpstr>Office Theme</vt:lpstr>
      <vt:lpstr>Molecular Biology Biol 480</vt:lpstr>
      <vt:lpstr>Announcements/Assignments </vt:lpstr>
      <vt:lpstr>Where were we? Translation</vt:lpstr>
      <vt:lpstr>Some ER-bound proteins</vt:lpstr>
      <vt:lpstr>Proteins can be directed to other compartments with peptide signal sequences</vt:lpstr>
      <vt:lpstr>PowerPoint Presentation</vt:lpstr>
      <vt:lpstr>PowerPoint Presentation</vt:lpstr>
      <vt:lpstr>Specific amino acids can be modified in specific ways.</vt:lpstr>
      <vt:lpstr>Again we see how a finite number of genes in a genome can really encode a much larger number of proteins.</vt:lpstr>
      <vt:lpstr>PowerPoint Presentation</vt:lpstr>
      <vt:lpstr>PowerPoint Presentation</vt:lpstr>
      <vt:lpstr>PowerPoint Presentation</vt:lpstr>
      <vt:lpstr>PowerPoint Presentation</vt:lpstr>
      <vt:lpstr>PowerPoint Presentation</vt:lpstr>
      <vt:lpstr>PowerPoint Presentation</vt:lpstr>
      <vt:lpstr>See handout from Monday</vt:lpstr>
      <vt:lpstr>PowerPoint Presentation</vt:lpstr>
      <vt:lpstr>PowerPoint Presentation</vt:lpstr>
      <vt:lpstr>PowerPoint Presentation</vt:lpstr>
      <vt:lpstr>Protein structure</vt:lpstr>
      <vt:lpstr>Secondary structure</vt:lpstr>
      <vt:lpstr>a helix</vt:lpstr>
      <vt:lpstr>b sheet/b pleated sheet</vt:lpstr>
      <vt:lpstr>Tertiary structure</vt:lpstr>
      <vt:lpstr>PowerPoint Presentation</vt:lpstr>
      <vt:lpstr>PowerPoint Presentation</vt:lpstr>
      <vt:lpstr>PowerPoint Presentation</vt:lpstr>
      <vt:lpstr>PowerPoint Presentation</vt:lpstr>
      <vt:lpstr>Quaternary structure</vt:lpstr>
      <vt:lpstr>Shape determines function…continued</vt:lpstr>
      <vt:lpstr>This (green) protein binds DNA (how?  What types of protein motifs bind DNA?)—but likely does something once it is bound to DNA</vt:lpstr>
      <vt:lpstr>PowerPoint Presentation</vt:lpstr>
      <vt:lpstr>PowerPoint Presentation</vt:lpstr>
      <vt:lpstr>Some common domains</vt:lpstr>
      <vt:lpstr>How did unique proteins come to have common domains?   </vt:lpstr>
      <vt:lpstr>Remember….</vt:lpstr>
      <vt:lpstr>PowerPoint Presentation</vt:lpstr>
      <vt:lpstr>PowerPoint Presentation</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263</cp:revision>
  <cp:lastPrinted>2019-02-20T19:12:38Z</cp:lastPrinted>
  <dcterms:created xsi:type="dcterms:W3CDTF">2012-08-22T01:19:49Z</dcterms:created>
  <dcterms:modified xsi:type="dcterms:W3CDTF">2019-03-27T15:27:13Z</dcterms:modified>
  <cp:category/>
</cp:coreProperties>
</file>